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7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notesMasterIdLst>
    <p:notesMasterId r:id="rId52"/>
  </p:notesMasterIdLst>
  <p:handoutMasterIdLst>
    <p:handoutMasterId r:id="rId53"/>
  </p:handoutMasterIdLst>
  <p:sldIdLst>
    <p:sldId id="424" r:id="rId2"/>
    <p:sldId id="426" r:id="rId3"/>
    <p:sldId id="430" r:id="rId4"/>
    <p:sldId id="438" r:id="rId5"/>
    <p:sldId id="431" r:id="rId6"/>
    <p:sldId id="401" r:id="rId7"/>
    <p:sldId id="413" r:id="rId8"/>
    <p:sldId id="420" r:id="rId9"/>
    <p:sldId id="432" r:id="rId10"/>
    <p:sldId id="403" r:id="rId11"/>
    <p:sldId id="421" r:id="rId12"/>
    <p:sldId id="404" r:id="rId13"/>
    <p:sldId id="405" r:id="rId14"/>
    <p:sldId id="434" r:id="rId15"/>
    <p:sldId id="406" r:id="rId16"/>
    <p:sldId id="422" r:id="rId17"/>
    <p:sldId id="435" r:id="rId18"/>
    <p:sldId id="408" r:id="rId19"/>
    <p:sldId id="409" r:id="rId20"/>
    <p:sldId id="423" r:id="rId21"/>
    <p:sldId id="410" r:id="rId22"/>
    <p:sldId id="411" r:id="rId23"/>
    <p:sldId id="436" r:id="rId24"/>
    <p:sldId id="415" r:id="rId25"/>
    <p:sldId id="416" r:id="rId26"/>
    <p:sldId id="418" r:id="rId27"/>
    <p:sldId id="437" r:id="rId28"/>
    <p:sldId id="443" r:id="rId29"/>
    <p:sldId id="412" r:id="rId30"/>
    <p:sldId id="458" r:id="rId31"/>
    <p:sldId id="347" r:id="rId32"/>
    <p:sldId id="469" r:id="rId33"/>
    <p:sldId id="459" r:id="rId34"/>
    <p:sldId id="460" r:id="rId35"/>
    <p:sldId id="355" r:id="rId36"/>
    <p:sldId id="462" r:id="rId37"/>
    <p:sldId id="463" r:id="rId38"/>
    <p:sldId id="464" r:id="rId39"/>
    <p:sldId id="465" r:id="rId40"/>
    <p:sldId id="466" r:id="rId41"/>
    <p:sldId id="325" r:id="rId42"/>
    <p:sldId id="468" r:id="rId43"/>
    <p:sldId id="470" r:id="rId44"/>
    <p:sldId id="471" r:id="rId45"/>
    <p:sldId id="467" r:id="rId46"/>
    <p:sldId id="472" r:id="rId47"/>
    <p:sldId id="473" r:id="rId48"/>
    <p:sldId id="474" r:id="rId49"/>
    <p:sldId id="476" r:id="rId50"/>
    <p:sldId id="256" r:id="rId51"/>
  </p:sldIdLst>
  <p:sldSz cx="12192000" cy="6858000"/>
  <p:notesSz cx="7315200" cy="9601200"/>
  <p:custDataLst>
    <p:tags r:id="rId5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6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AA7DB4F0-D82D-4736-83D1-AD62A687B6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78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BBA52A2-6AE2-47FE-A754-A7EB9B5F06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10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5473-D906-4572-8260-982638E3881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08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2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34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35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39960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36</a:t>
            </a:fld>
            <a:endParaRPr 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37</a:t>
            </a:fld>
            <a:endParaRPr lang="en-US"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second evidence less informative</a:t>
            </a:r>
          </a:p>
          <a:p>
            <a:r>
              <a:rPr lang="en-US" dirty="0"/>
              <a:t>Opposite can also happen: XOR; knowing x1 not useful, knowing x2 not useful, knowing both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2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E5713-987D-44B7-9DCB-B970C29ABF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511D58-D3A4-4DBA-B13D-4273DB8808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4DF701-6BAB-4E65-BA31-CB487E6AA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AB43A5-7FF7-4E76-A6CF-DE4C172F49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2B57F0-4ED9-4AA8-BECF-57D4B04386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FF63F4-C7E4-4D60-AB33-E064A9DF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490379-891A-469D-9C4C-B96F80E19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A16BB-9E8B-43A5-A215-DE51D5E53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673E2C-7BB5-43EA-AC5E-0D79EAEDFC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1F640-69E8-44FA-B6D4-5BB95BC3E4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566F89-BD2F-45C9-A86E-AE3311D3A8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0A922742-EF7D-4FF1-A8FB-71468DC9BB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60.xml"/><Relationship Id="rId7" Type="http://schemas.openxmlformats.org/officeDocument/2006/relationships/image" Target="../media/image67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.xml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72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9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69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68.png"/><Relationship Id="rId5" Type="http://schemas.openxmlformats.org/officeDocument/2006/relationships/tags" Target="../tags/tag69.xml"/><Relationship Id="rId15" Type="http://schemas.openxmlformats.org/officeDocument/2006/relationships/image" Target="../media/image81.png"/><Relationship Id="rId10" Type="http://schemas.openxmlformats.org/officeDocument/2006/relationships/image" Target="../media/image67.png"/><Relationship Id="rId4" Type="http://schemas.openxmlformats.org/officeDocument/2006/relationships/tags" Target="../tags/tag68.xml"/><Relationship Id="rId9" Type="http://schemas.openxmlformats.org/officeDocument/2006/relationships/image" Target="../media/image66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74.xml"/><Relationship Id="rId7" Type="http://schemas.openxmlformats.org/officeDocument/2006/relationships/image" Target="../media/image85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91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8.png"/><Relationship Id="rId39" Type="http://schemas.openxmlformats.org/officeDocument/2006/relationships/image" Target="../media/image21.png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34" Type="http://schemas.openxmlformats.org/officeDocument/2006/relationships/image" Target="../media/image16.png"/><Relationship Id="rId42" Type="http://schemas.openxmlformats.org/officeDocument/2006/relationships/image" Target="../media/image24.png"/><Relationship Id="rId47" Type="http://schemas.openxmlformats.org/officeDocument/2006/relationships/image" Target="../media/image29.png"/><Relationship Id="rId50" Type="http://schemas.openxmlformats.org/officeDocument/2006/relationships/image" Target="../media/image32.pn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7.png"/><Relationship Id="rId33" Type="http://schemas.openxmlformats.org/officeDocument/2006/relationships/image" Target="../media/image15.png"/><Relationship Id="rId38" Type="http://schemas.openxmlformats.org/officeDocument/2006/relationships/image" Target="../media/image20.png"/><Relationship Id="rId46" Type="http://schemas.openxmlformats.org/officeDocument/2006/relationships/image" Target="../media/image28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image" Target="../media/image11.png"/><Relationship Id="rId41" Type="http://schemas.openxmlformats.org/officeDocument/2006/relationships/image" Target="../media/image23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6.png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40" Type="http://schemas.openxmlformats.org/officeDocument/2006/relationships/image" Target="../media/image22.png"/><Relationship Id="rId45" Type="http://schemas.openxmlformats.org/officeDocument/2006/relationships/image" Target="../media/image27.png"/><Relationship Id="rId53" Type="http://schemas.openxmlformats.org/officeDocument/2006/relationships/image" Target="../media/image35.pn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0.png"/><Relationship Id="rId36" Type="http://schemas.openxmlformats.org/officeDocument/2006/relationships/image" Target="../media/image18.png"/><Relationship Id="rId49" Type="http://schemas.openxmlformats.org/officeDocument/2006/relationships/image" Target="../media/image31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image" Target="../media/image13.png"/><Relationship Id="rId44" Type="http://schemas.openxmlformats.org/officeDocument/2006/relationships/image" Target="../media/image26.png"/><Relationship Id="rId52" Type="http://schemas.openxmlformats.org/officeDocument/2006/relationships/image" Target="../media/image34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image" Target="../media/image9.png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43" Type="http://schemas.openxmlformats.org/officeDocument/2006/relationships/image" Target="../media/image25.png"/><Relationship Id="rId48" Type="http://schemas.openxmlformats.org/officeDocument/2006/relationships/image" Target="../media/image30.png"/><Relationship Id="rId8" Type="http://schemas.openxmlformats.org/officeDocument/2006/relationships/tags" Target="../tags/tag11.xml"/><Relationship Id="rId51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tags" Target="../tags/tag81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109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8.png"/><Relationship Id="rId5" Type="http://schemas.openxmlformats.org/officeDocument/2006/relationships/tags" Target="../tags/tag83.xml"/><Relationship Id="rId10" Type="http://schemas.openxmlformats.org/officeDocument/2006/relationships/image" Target="../media/image107.png"/><Relationship Id="rId4" Type="http://schemas.openxmlformats.org/officeDocument/2006/relationships/tags" Target="../tags/tag82.xml"/><Relationship Id="rId9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7.png"/><Relationship Id="rId7" Type="http://schemas.openxmlformats.org/officeDocument/2006/relationships/image" Target="../media/image12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Relationship Id="rId9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9" Type="http://schemas.openxmlformats.org/officeDocument/2006/relationships/image" Target="../media/image39.png"/><Relationship Id="rId21" Type="http://schemas.openxmlformats.org/officeDocument/2006/relationships/tags" Target="../tags/tag46.xml"/><Relationship Id="rId34" Type="http://schemas.openxmlformats.org/officeDocument/2006/relationships/image" Target="../media/image7.png"/><Relationship Id="rId42" Type="http://schemas.openxmlformats.org/officeDocument/2006/relationships/image" Target="../media/image41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55" Type="http://schemas.openxmlformats.org/officeDocument/2006/relationships/image" Target="../media/image52.png"/><Relationship Id="rId63" Type="http://schemas.openxmlformats.org/officeDocument/2006/relationships/image" Target="../media/image60.png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tags" Target="../tags/tag54.xml"/><Relationship Id="rId41" Type="http://schemas.openxmlformats.org/officeDocument/2006/relationships/image" Target="../media/image40.png"/><Relationship Id="rId54" Type="http://schemas.openxmlformats.org/officeDocument/2006/relationships/image" Target="../media/image34.png"/><Relationship Id="rId62" Type="http://schemas.openxmlformats.org/officeDocument/2006/relationships/image" Target="../media/image59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37.png"/><Relationship Id="rId40" Type="http://schemas.openxmlformats.org/officeDocument/2006/relationships/image" Target="../media/image9.png"/><Relationship Id="rId45" Type="http://schemas.openxmlformats.org/officeDocument/2006/relationships/image" Target="../media/image43.png"/><Relationship Id="rId53" Type="http://schemas.openxmlformats.org/officeDocument/2006/relationships/image" Target="../media/image51.png"/><Relationship Id="rId58" Type="http://schemas.openxmlformats.org/officeDocument/2006/relationships/image" Target="../media/image55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36" Type="http://schemas.openxmlformats.org/officeDocument/2006/relationships/image" Target="../media/image17.png"/><Relationship Id="rId49" Type="http://schemas.openxmlformats.org/officeDocument/2006/relationships/image" Target="../media/image47.png"/><Relationship Id="rId57" Type="http://schemas.openxmlformats.org/officeDocument/2006/relationships/image" Target="../media/image54.png"/><Relationship Id="rId61" Type="http://schemas.openxmlformats.org/officeDocument/2006/relationships/image" Target="../media/image58.png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tags" Target="../tags/tag56.xml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7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tags" Target="../tags/tag55.xml"/><Relationship Id="rId35" Type="http://schemas.openxmlformats.org/officeDocument/2006/relationships/image" Target="../media/image36.png"/><Relationship Id="rId43" Type="http://schemas.openxmlformats.org/officeDocument/2006/relationships/image" Target="../media/image23.png"/><Relationship Id="rId48" Type="http://schemas.openxmlformats.org/officeDocument/2006/relationships/image" Target="../media/image46.png"/><Relationship Id="rId56" Type="http://schemas.openxmlformats.org/officeDocument/2006/relationships/image" Target="../media/image53.png"/><Relationship Id="rId8" Type="http://schemas.openxmlformats.org/officeDocument/2006/relationships/tags" Target="../tags/tag33.xml"/><Relationship Id="rId51" Type="http://schemas.openxmlformats.org/officeDocument/2006/relationships/image" Target="../media/image49.png"/><Relationship Id="rId3" Type="http://schemas.openxmlformats.org/officeDocument/2006/relationships/tags" Target="../tags/tag28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33" Type="http://schemas.openxmlformats.org/officeDocument/2006/relationships/image" Target="../media/image8.png"/><Relationship Id="rId38" Type="http://schemas.openxmlformats.org/officeDocument/2006/relationships/image" Target="../media/image38.png"/><Relationship Id="rId46" Type="http://schemas.openxmlformats.org/officeDocument/2006/relationships/image" Target="../media/image44.png"/><Relationship Id="rId59" Type="http://schemas.openxmlformats.org/officeDocument/2006/relationships/image" Target="../media/image5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87.xml"/><Relationship Id="rId7" Type="http://schemas.openxmlformats.org/officeDocument/2006/relationships/image" Target="../media/image117.png"/><Relationship Id="rId12" Type="http://schemas.openxmlformats.org/officeDocument/2006/relationships/image" Target="../media/image127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6.png"/><Relationship Id="rId5" Type="http://schemas.openxmlformats.org/officeDocument/2006/relationships/tags" Target="../tags/tag89.xml"/><Relationship Id="rId10" Type="http://schemas.openxmlformats.org/officeDocument/2006/relationships/image" Target="../media/image125.png"/><Relationship Id="rId4" Type="http://schemas.openxmlformats.org/officeDocument/2006/relationships/tags" Target="../tags/tag88.xml"/><Relationship Id="rId9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34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3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132.png"/><Relationship Id="rId5" Type="http://schemas.openxmlformats.org/officeDocument/2006/relationships/tags" Target="../tags/tag94.xml"/><Relationship Id="rId10" Type="http://schemas.openxmlformats.org/officeDocument/2006/relationships/image" Target="../media/image131.png"/><Relationship Id="rId4" Type="http://schemas.openxmlformats.org/officeDocument/2006/relationships/tags" Target="../tags/tag93.xml"/><Relationship Id="rId9" Type="http://schemas.openxmlformats.org/officeDocument/2006/relationships/image" Target="../media/image127.png"/><Relationship Id="rId1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tags" Target="../tags/tag98.xml"/><Relationship Id="rId7" Type="http://schemas.openxmlformats.org/officeDocument/2006/relationships/image" Target="../media/image136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1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Relationship Id="rId9" Type="http://schemas.openxmlformats.org/officeDocument/2006/relationships/image" Target="../media/image13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tags" Target="../tags/tag102.xml"/><Relationship Id="rId7" Type="http://schemas.openxmlformats.org/officeDocument/2006/relationships/image" Target="../media/image140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4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Artificial Intelligence</a:t>
            </a:r>
            <a:br>
              <a:rPr lang="en-US" dirty="0">
                <a:latin typeface="Calibri"/>
                <a:cs typeface="Calibri"/>
              </a:rPr>
            </a:b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>
                <a:latin typeface="Calibri"/>
                <a:cs typeface="Calibri"/>
              </a:rPr>
              <a:t>Bayes’ Nets: Sampling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2057400"/>
            <a:ext cx="8822429" cy="3626047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66775" y="5634590"/>
            <a:ext cx="10639425" cy="10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Instructors: David Suter and </a:t>
            </a:r>
            <a:r>
              <a:rPr lang="en-US" dirty="0" err="1">
                <a:latin typeface="Calibri"/>
                <a:cs typeface="Calibri"/>
              </a:rPr>
              <a:t>Qince</a:t>
            </a:r>
            <a:r>
              <a:rPr lang="en-US" dirty="0">
                <a:latin typeface="Calibri"/>
                <a:cs typeface="Calibri"/>
              </a:rPr>
              <a:t> Li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Course Delivered @ Harbin Institute of Technology</a:t>
            </a:r>
          </a:p>
          <a:p>
            <a:pPr algn="ctr">
              <a:spcBef>
                <a:spcPct val="50000"/>
              </a:spcBef>
            </a:pPr>
            <a:r>
              <a:rPr lang="en-US" sz="1200" dirty="0">
                <a:latin typeface="Calibri"/>
                <a:cs typeface="Calibri"/>
              </a:rPr>
              <a:t>[Many slides adapted from those created by Dan Klein and Pieter Abbeel for CS188 Intro to AI at UC Berkeley. Some others from colleagues at Adelaide University.]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715000" y="1489075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667000" y="5527675"/>
            <a:ext cx="2438400" cy="4572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57348" name="Oval 5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57349" name="Oval 6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7350" name="Oval 7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57351" name="Oval 8"/>
          <p:cNvSpPr>
            <a:spLocks noChangeArrowheads="1"/>
          </p:cNvSpPr>
          <p:nvPr/>
        </p:nvSpPr>
        <p:spPr bwMode="auto">
          <a:xfrm>
            <a:off x="5635625" y="4191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57352" name="AutoShape 9"/>
          <p:cNvCxnSpPr>
            <a:cxnSpLocks noChangeShapeType="1"/>
            <a:stCxn id="57348" idx="5"/>
            <a:endCxn id="57350" idx="1"/>
          </p:cNvCxnSpPr>
          <p:nvPr/>
        </p:nvCxnSpPr>
        <p:spPr bwMode="auto">
          <a:xfrm>
            <a:off x="6681788" y="2714625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353" name="AutoShape 10"/>
          <p:cNvCxnSpPr>
            <a:cxnSpLocks noChangeShapeType="1"/>
            <a:stCxn id="57348" idx="3"/>
            <a:endCxn id="57349" idx="7"/>
          </p:cNvCxnSpPr>
          <p:nvPr/>
        </p:nvCxnSpPr>
        <p:spPr bwMode="auto">
          <a:xfrm flipH="1">
            <a:off x="5310188" y="2714625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354" name="AutoShape 11"/>
          <p:cNvCxnSpPr>
            <a:cxnSpLocks noChangeShapeType="1"/>
            <a:stCxn id="57349" idx="5"/>
            <a:endCxn id="57351" idx="1"/>
          </p:cNvCxnSpPr>
          <p:nvPr/>
        </p:nvCxnSpPr>
        <p:spPr bwMode="auto">
          <a:xfrm>
            <a:off x="5310188" y="3683000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355" name="AutoShape 12"/>
          <p:cNvCxnSpPr>
            <a:cxnSpLocks noChangeShapeType="1"/>
            <a:stCxn id="57350" idx="3"/>
            <a:endCxn id="57351" idx="7"/>
          </p:cNvCxnSpPr>
          <p:nvPr/>
        </p:nvCxnSpPr>
        <p:spPr bwMode="auto">
          <a:xfrm flipH="1">
            <a:off x="6678613" y="3705225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2562" name="Oval 18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1132563" name="Oval 19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rgbClr val="FF33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1132564" name="Oval 20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1132565" name="Oval 21"/>
          <p:cNvSpPr>
            <a:spLocks noChangeArrowheads="1"/>
          </p:cNvSpPr>
          <p:nvPr/>
        </p:nvSpPr>
        <p:spPr bwMode="auto">
          <a:xfrm>
            <a:off x="5638800" y="41910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WetGrass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667000" y="2703513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7362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84275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3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327275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715000" y="1509713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743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382000" y="2703513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7396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8" y="2327275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458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417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079875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667000" y="4491038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7455" name="TextBox 39"/>
          <p:cNvSpPr txBox="1">
            <a:spLocks noChangeArrowheads="1"/>
          </p:cNvSpPr>
          <p:nvPr/>
        </p:nvSpPr>
        <p:spPr bwMode="auto">
          <a:xfrm>
            <a:off x="7924800" y="4232275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29600" y="4689475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+c, -s, +r, +w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305800" y="5005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-c, +s, -r, +w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305800" y="5386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2" grpId="0" animBg="1"/>
      <p:bldP spid="1132563" grpId="0" animBg="1"/>
      <p:bldP spid="1132564" grpId="0" animBg="1"/>
      <p:bldP spid="1132565" grpId="0" animBg="1"/>
      <p:bldP spid="1132566" grpId="0" animBg="1"/>
      <p:bldP spid="31" grpId="0" animBg="1"/>
      <p:bldP spid="41" grpId="0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971800" y="1447800"/>
            <a:ext cx="5867400" cy="21081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For </a:t>
            </a:r>
            <a:r>
              <a:rPr lang="en-US" sz="2800" dirty="0" err="1">
                <a:ea typeface="ＭＳ Ｐゴシック" pitchFamily="34" charset="-128"/>
              </a:rPr>
              <a:t>i</a:t>
            </a:r>
            <a:r>
              <a:rPr lang="en-US" sz="28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Sample 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from P(X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| Parents(X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Return (x</a:t>
            </a:r>
            <a:r>
              <a:rPr lang="en-US" sz="2800" baseline="-25000" dirty="0">
                <a:ea typeface="ＭＳ Ｐゴシック" pitchFamily="34" charset="-128"/>
              </a:rPr>
              <a:t>1</a:t>
            </a:r>
            <a:r>
              <a:rPr lang="en-US" sz="2800" dirty="0">
                <a:ea typeface="ＭＳ Ｐゴシック" pitchFamily="34" charset="-128"/>
              </a:rPr>
              <a:t>, x</a:t>
            </a:r>
            <a:r>
              <a:rPr lang="en-US" sz="2800" baseline="-25000" dirty="0">
                <a:ea typeface="ＭＳ Ｐゴシック" pitchFamily="34" charset="-128"/>
              </a:rPr>
              <a:t>2</a:t>
            </a:r>
            <a:r>
              <a:rPr lang="en-US" sz="2800" dirty="0">
                <a:ea typeface="ＭＳ Ｐゴシック" pitchFamily="34" charset="-128"/>
              </a:rPr>
              <a:t>, …, </a:t>
            </a:r>
            <a:r>
              <a:rPr lang="en-US" sz="2800" dirty="0" err="1">
                <a:ea typeface="ＭＳ Ｐゴシック" pitchFamily="34" charset="-128"/>
              </a:rPr>
              <a:t>x</a:t>
            </a:r>
            <a:r>
              <a:rPr lang="en-US" sz="2800" baseline="-25000" dirty="0" err="1"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3755742"/>
            <a:ext cx="12191997" cy="31022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524000"/>
            <a:ext cx="82296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This process generates samples with probability: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…i.e. the BN</a:t>
            </a:r>
            <a:r>
              <a:rPr lang="ja-JP" altLang="en-US" sz="2400" dirty="0">
                <a:ea typeface="ＭＳ Ｐゴシック" pitchFamily="34" charset="-128"/>
                <a:cs typeface="Calibri" pitchFamily="34" charset="0"/>
              </a:rPr>
              <a:t>’</a:t>
            </a:r>
            <a:r>
              <a:rPr lang="en-US" altLang="ja-JP" sz="2400" dirty="0">
                <a:ea typeface="ＭＳ Ｐゴシック" pitchFamily="34" charset="-128"/>
                <a:cs typeface="Calibri" pitchFamily="34" charset="0"/>
              </a:rPr>
              <a:t>s joint probability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Let the number of samples of an event be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Then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I.e., the sampling procedure is </a:t>
            </a:r>
            <a:r>
              <a:rPr lang="en-US" sz="2400" dirty="0">
                <a:solidFill>
                  <a:srgbClr val="A50021"/>
                </a:solidFill>
                <a:ea typeface="ＭＳ Ｐゴシック" pitchFamily="34" charset="-128"/>
                <a:cs typeface="Calibri" pitchFamily="34" charset="0"/>
              </a:rPr>
              <a:t>consistent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741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85975"/>
            <a:ext cx="70866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10000"/>
            <a:ext cx="1860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648200"/>
            <a:ext cx="6383338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 err="1">
                <a:latin typeface="Calibri"/>
                <a:ea typeface="ＭＳ Ｐゴシック" pitchFamily="34" charset="-128"/>
                <a:cs typeface="Calibri"/>
              </a:rPr>
              <a:t>ll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get a bunch of samples from the BN: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+s,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c, +s, +r,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c,  -s,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+w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If we want to know P(W)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have counts &lt;+w:4,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-w:1&gt;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Normalize to get P(W) =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&lt;+w:0.8,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-w:0.2&gt;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will get closer to the true distribution with more samples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Can estimate anything else, too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What about P(C| +w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 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+w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Fast: can use fewer samples if less time (what’s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 the drawback?)</a:t>
            </a:r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315200" y="1905000"/>
            <a:ext cx="1652499" cy="1447799"/>
            <a:chOff x="7416868" y="3352800"/>
            <a:chExt cx="2870132" cy="25146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1" name="AutoShape 6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6"/>
            <p:cNvCxnSpPr>
              <a:cxnSpLocks noChangeShapeType="1"/>
              <a:stCxn id="18" idx="5"/>
              <a:endCxn id="20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4" name="AutoShape 6"/>
            <p:cNvCxnSpPr>
              <a:cxnSpLocks noChangeShapeType="1"/>
              <a:stCxn id="23" idx="5"/>
              <a:endCxn id="19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6"/>
            <p:cNvCxnSpPr>
              <a:cxnSpLocks noChangeShapeType="1"/>
              <a:stCxn id="23" idx="3"/>
              <a:endCxn id="18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782858"/>
            <a:ext cx="12039597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7315200" y="4849812"/>
            <a:ext cx="2895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+s,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>
                <a:latin typeface="Calibri"/>
                <a:cs typeface="Calibri"/>
              </a:rPr>
              <a:t>c, +s, +r, 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>
                <a:latin typeface="Calibri"/>
                <a:cs typeface="Calibri"/>
              </a:rPr>
              <a:t>c,  -s, 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r, +w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</p:txBody>
      </p:sp>
      <p:sp>
        <p:nvSpPr>
          <p:cNvPr id="11345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00200"/>
            <a:ext cx="58674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P(C)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No point keeping all samples around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Just tally counts of C as we go</a:t>
            </a:r>
          </a:p>
          <a:p>
            <a:pPr lvl="2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+s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Same thing: tally C outcomes, but ignore (reject) samples which don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t have S=+s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is called rejection sampling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It is also consistent for conditional probabilities (i.e., correct in the limit)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77200" y="2971800"/>
            <a:ext cx="1652499" cy="1447799"/>
            <a:chOff x="7416868" y="3352800"/>
            <a:chExt cx="2870132" cy="2514600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2" name="AutoShape 6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6"/>
            <p:cNvCxnSpPr>
              <a:cxnSpLocks noChangeShapeType="1"/>
              <a:stCxn id="19" idx="5"/>
              <a:endCxn id="21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5" name="AutoShape 6"/>
            <p:cNvCxnSpPr>
              <a:cxnSpLocks noChangeShapeType="1"/>
              <a:stCxn id="24" idx="5"/>
              <a:endCxn id="20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4" idx="3"/>
              <a:endCxn id="19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Rejection Sampling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3429000" y="1295400"/>
            <a:ext cx="6096000" cy="2438400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Sample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from P(X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not consistent with evidence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Reject: Return, and no sample is generated in this cycle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Return (x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2" y="4319829"/>
            <a:ext cx="9753596" cy="25381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Weighting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37640"/>
            <a:ext cx="1219199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622550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096000" y="1524000"/>
            <a:ext cx="5943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Idea: fix evidence variables and sample the rest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Problem: sample distribution not consistent!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Solution: weight by probability of evidence given parents</a:t>
            </a:r>
          </a:p>
        </p:txBody>
      </p:sp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5867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Problem with rejection sampling: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If evidence is unlikely, rejects lots of samples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Evidence not exploited </a:t>
            </a:r>
            <a:r>
              <a:rPr lang="en-US" altLang="ja-JP" sz="2000" dirty="0">
                <a:ea typeface="ＭＳ Ｐゴシック" pitchFamily="34" charset="-128"/>
                <a:cs typeface="Calibri" pitchFamily="34" charset="0"/>
              </a:rPr>
              <a:t>as you sample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Consider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Shape|blue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1136645" name="AutoShape 5"/>
          <p:cNvCxnSpPr>
            <a:cxnSpLocks noChangeShapeType="1"/>
            <a:stCxn id="1136646" idx="6"/>
            <a:endCxn id="1136647" idx="2"/>
          </p:cNvCxnSpPr>
          <p:nvPr/>
        </p:nvCxnSpPr>
        <p:spPr bwMode="auto">
          <a:xfrm>
            <a:off x="7408863" y="3944938"/>
            <a:ext cx="9588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646" name="Oval 6"/>
          <p:cNvSpPr>
            <a:spLocks noChangeArrowheads="1"/>
          </p:cNvSpPr>
          <p:nvPr/>
        </p:nvSpPr>
        <p:spPr bwMode="auto">
          <a:xfrm>
            <a:off x="61722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47" name="Oval 7"/>
          <p:cNvSpPr>
            <a:spLocks noChangeArrowheads="1"/>
          </p:cNvSpPr>
          <p:nvPr/>
        </p:nvSpPr>
        <p:spPr bwMode="auto">
          <a:xfrm>
            <a:off x="8382000" y="3657600"/>
            <a:ext cx="1222375" cy="574675"/>
          </a:xfrm>
          <a:prstGeom prst="ellipse">
            <a:avLst/>
          </a:prstGeom>
          <a:solidFill>
            <a:srgbClr val="3333FF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136649" name="Line 9"/>
          <p:cNvSpPr>
            <a:spLocks noChangeShapeType="1"/>
          </p:cNvSpPr>
          <p:nvPr/>
        </p:nvSpPr>
        <p:spPr bwMode="auto">
          <a:xfrm flipV="1">
            <a:off x="8534400" y="3657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6650" name="Line 10"/>
          <p:cNvSpPr>
            <a:spLocks noChangeShapeType="1"/>
          </p:cNvSpPr>
          <p:nvPr/>
        </p:nvSpPr>
        <p:spPr bwMode="auto">
          <a:xfrm flipV="1">
            <a:off x="8915400" y="3733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36651" name="AutoShape 11"/>
          <p:cNvCxnSpPr>
            <a:cxnSpLocks noChangeShapeType="1"/>
            <a:stCxn id="1136652" idx="6"/>
            <a:endCxn id="1136653" idx="2"/>
          </p:cNvCxnSpPr>
          <p:nvPr/>
        </p:nvCxnSpPr>
        <p:spPr bwMode="auto">
          <a:xfrm>
            <a:off x="1524000" y="3944938"/>
            <a:ext cx="5334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652" name="Oval 12"/>
          <p:cNvSpPr>
            <a:spLocks noChangeArrowheads="1"/>
          </p:cNvSpPr>
          <p:nvPr/>
        </p:nvSpPr>
        <p:spPr bwMode="auto">
          <a:xfrm>
            <a:off x="301625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53" name="Oval 13"/>
          <p:cNvSpPr>
            <a:spLocks noChangeArrowheads="1"/>
          </p:cNvSpPr>
          <p:nvPr/>
        </p:nvSpPr>
        <p:spPr bwMode="auto">
          <a:xfrm>
            <a:off x="20574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124200" y="3124200"/>
            <a:ext cx="2514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green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red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cube,         red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 sphere,      green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9448800" y="3093184"/>
            <a:ext cx="2743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cube,         blue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sphere,      blue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257800"/>
            <a:ext cx="5791200" cy="1382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294590"/>
            <a:ext cx="5486399" cy="1427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50080"/>
            <a:ext cx="1295400" cy="1036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46" grpId="0" animBg="1"/>
      <p:bldP spid="1136647" grpId="0" animBg="1"/>
      <p:bldP spid="1136649" grpId="0" animBg="1"/>
      <p:bldP spid="1136650" grpId="0" animBg="1"/>
      <p:bldP spid="1136652" grpId="0" animBg="1"/>
      <p:bldP spid="1136653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486400" y="1600200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438400" y="4572000"/>
            <a:ext cx="24384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438400" y="2814638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495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2438400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486400" y="1620838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514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153400" y="2814638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529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738" y="2438400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229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3550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191000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438400" y="4602163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3588" name="TextBox 39"/>
          <p:cNvSpPr txBox="1">
            <a:spLocks noChangeArrowheads="1"/>
          </p:cNvSpPr>
          <p:nvPr/>
        </p:nvSpPr>
        <p:spPr bwMode="auto">
          <a:xfrm>
            <a:off x="7696200" y="43434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63589" name="TextBox 40"/>
          <p:cNvSpPr txBox="1">
            <a:spLocks noChangeArrowheads="1"/>
          </p:cNvSpPr>
          <p:nvPr/>
        </p:nvSpPr>
        <p:spPr bwMode="auto">
          <a:xfrm>
            <a:off x="8001000" y="48006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+c, +s, +r, +w</a:t>
            </a:r>
          </a:p>
        </p:txBody>
      </p:sp>
      <p:sp>
        <p:nvSpPr>
          <p:cNvPr id="63590" name="TextBox 42"/>
          <p:cNvSpPr txBox="1">
            <a:spLocks noChangeArrowheads="1"/>
          </p:cNvSpPr>
          <p:nvPr/>
        </p:nvSpPr>
        <p:spPr bwMode="auto">
          <a:xfrm>
            <a:off x="8077200" y="51054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63591" name="Oval 4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592" name="Oval 5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63593" name="Oval 6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594" name="Oval 7"/>
          <p:cNvSpPr>
            <a:spLocks noChangeArrowheads="1"/>
          </p:cNvSpPr>
          <p:nvPr/>
        </p:nvSpPr>
        <p:spPr bwMode="auto">
          <a:xfrm>
            <a:off x="5407025" y="4378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63595" name="AutoShape 8"/>
          <p:cNvCxnSpPr>
            <a:cxnSpLocks noChangeShapeType="1"/>
            <a:stCxn id="51" idx="5"/>
            <a:endCxn id="63593" idx="1"/>
          </p:cNvCxnSpPr>
          <p:nvPr/>
        </p:nvCxnSpPr>
        <p:spPr bwMode="auto">
          <a:xfrm>
            <a:off x="6453188" y="2901950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596" name="AutoShape 9"/>
          <p:cNvCxnSpPr>
            <a:cxnSpLocks noChangeShapeType="1"/>
            <a:stCxn id="63591" idx="3"/>
            <a:endCxn id="63592" idx="7"/>
          </p:cNvCxnSpPr>
          <p:nvPr/>
        </p:nvCxnSpPr>
        <p:spPr bwMode="auto">
          <a:xfrm flipH="1">
            <a:off x="5081588" y="2901950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597" name="AutoShape 10"/>
          <p:cNvCxnSpPr>
            <a:cxnSpLocks noChangeShapeType="1"/>
            <a:stCxn id="63592" idx="5"/>
            <a:endCxn id="63594" idx="1"/>
          </p:cNvCxnSpPr>
          <p:nvPr/>
        </p:nvCxnSpPr>
        <p:spPr bwMode="auto">
          <a:xfrm>
            <a:off x="5081588" y="3870325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598" name="AutoShape 11"/>
          <p:cNvCxnSpPr>
            <a:cxnSpLocks noChangeShapeType="1"/>
            <a:stCxn id="63593" idx="3"/>
            <a:endCxn id="63594" idx="7"/>
          </p:cNvCxnSpPr>
          <p:nvPr/>
        </p:nvCxnSpPr>
        <p:spPr bwMode="auto">
          <a:xfrm flipH="1">
            <a:off x="6450013" y="3892550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600" name="Oval 17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602" name="Oval 19"/>
          <p:cNvSpPr>
            <a:spLocks noChangeArrowheads="1"/>
          </p:cNvSpPr>
          <p:nvPr/>
        </p:nvSpPr>
        <p:spPr bwMode="auto">
          <a:xfrm>
            <a:off x="5410200" y="43783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sp>
        <p:nvSpPr>
          <p:cNvPr id="63603" name="Line 23"/>
          <p:cNvSpPr>
            <a:spLocks noChangeShapeType="1"/>
          </p:cNvSpPr>
          <p:nvPr/>
        </p:nvSpPr>
        <p:spPr bwMode="auto">
          <a:xfrm flipV="1">
            <a:off x="5562600" y="4419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4" name="Line 24"/>
          <p:cNvSpPr>
            <a:spLocks noChangeShapeType="1"/>
          </p:cNvSpPr>
          <p:nvPr/>
        </p:nvSpPr>
        <p:spPr bwMode="auto">
          <a:xfrm flipV="1">
            <a:off x="5943600" y="4495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5" name="Line 25"/>
          <p:cNvSpPr>
            <a:spLocks noChangeShapeType="1"/>
          </p:cNvSpPr>
          <p:nvPr/>
        </p:nvSpPr>
        <p:spPr bwMode="auto">
          <a:xfrm flipV="1">
            <a:off x="4114800" y="33528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6" name="Line 26"/>
          <p:cNvSpPr>
            <a:spLocks noChangeShapeType="1"/>
          </p:cNvSpPr>
          <p:nvPr/>
        </p:nvSpPr>
        <p:spPr bwMode="auto">
          <a:xfrm flipV="1">
            <a:off x="4495800" y="34290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607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969000"/>
            <a:ext cx="104457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5969000"/>
            <a:ext cx="5826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3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5943600"/>
            <a:ext cx="75882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6" grpId="0" animBg="1"/>
      <p:bldP spid="31" grpId="0" animBg="1"/>
      <p:bldP spid="51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3" cy="2362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6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3810000" y="1219200"/>
            <a:ext cx="4191000" cy="31749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w = 1.0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= observation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for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Set w = w * P(x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))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else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Sample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from P(X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(x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), 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201160"/>
            <a:ext cx="990600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153400" cy="3581400"/>
          </a:xfrm>
        </p:spPr>
        <p:txBody>
          <a:bodyPr/>
          <a:lstStyle/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Sampling distribution if z sampled and e fixed evidence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Now, samples have weights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Together, weighted sampling distribution is consistent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6451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33600"/>
            <a:ext cx="44910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3581400"/>
            <a:ext cx="41386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172200"/>
            <a:ext cx="1208088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8" name="Group 30"/>
          <p:cNvGrpSpPr>
            <a:grpSpLocks/>
          </p:cNvGrpSpPr>
          <p:nvPr/>
        </p:nvGrpSpPr>
        <p:grpSpPr bwMode="auto">
          <a:xfrm>
            <a:off x="7848600" y="2438400"/>
            <a:ext cx="2438400" cy="1573213"/>
            <a:chOff x="3456" y="1414"/>
            <a:chExt cx="2496" cy="1610"/>
          </a:xfrm>
        </p:grpSpPr>
        <p:sp>
          <p:nvSpPr>
            <p:cNvPr id="64521" name="Oval 14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Cloudy</a:t>
              </a:r>
            </a:p>
          </p:txBody>
        </p:sp>
        <p:sp>
          <p:nvSpPr>
            <p:cNvPr id="64522" name="Oval 15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23" name="Oval 16"/>
            <p:cNvSpPr>
              <a:spLocks noChangeArrowheads="1"/>
            </p:cNvSpPr>
            <p:nvPr/>
          </p:nvSpPr>
          <p:spPr bwMode="auto">
            <a:xfrm>
              <a:off x="5182" y="2038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R</a:t>
              </a:r>
            </a:p>
          </p:txBody>
        </p:sp>
        <p:sp>
          <p:nvSpPr>
            <p:cNvPr id="64524" name="Oval 17"/>
            <p:cNvSpPr>
              <a:spLocks noChangeArrowheads="1"/>
            </p:cNvSpPr>
            <p:nvPr/>
          </p:nvSpPr>
          <p:spPr bwMode="auto">
            <a:xfrm>
              <a:off x="4318" y="2662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4525" name="AutoShape 18"/>
            <p:cNvCxnSpPr>
              <a:cxnSpLocks noChangeShapeType="1"/>
              <a:stCxn id="64529" idx="5"/>
              <a:endCxn id="64523" idx="1"/>
            </p:cNvCxnSpPr>
            <p:nvPr/>
          </p:nvCxnSpPr>
          <p:spPr bwMode="auto">
            <a:xfrm>
              <a:off x="4977" y="1732"/>
              <a:ext cx="318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6" name="AutoShape 19"/>
            <p:cNvCxnSpPr>
              <a:cxnSpLocks noChangeShapeType="1"/>
              <a:stCxn id="64521" idx="3"/>
              <a:endCxn id="64522" idx="7"/>
            </p:cNvCxnSpPr>
            <p:nvPr/>
          </p:nvCxnSpPr>
          <p:spPr bwMode="auto">
            <a:xfrm flipH="1">
              <a:off x="4113" y="1732"/>
              <a:ext cx="320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7" name="AutoShape 20"/>
            <p:cNvCxnSpPr>
              <a:cxnSpLocks noChangeShapeType="1"/>
              <a:stCxn id="64522" idx="5"/>
              <a:endCxn id="64524" idx="1"/>
            </p:cNvCxnSpPr>
            <p:nvPr/>
          </p:nvCxnSpPr>
          <p:spPr bwMode="auto">
            <a:xfrm>
              <a:off x="4113" y="2342"/>
              <a:ext cx="318" cy="3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8" name="AutoShape 21"/>
            <p:cNvCxnSpPr>
              <a:cxnSpLocks noChangeShapeType="1"/>
              <a:stCxn id="64523" idx="3"/>
              <a:endCxn id="64524" idx="7"/>
            </p:cNvCxnSpPr>
            <p:nvPr/>
          </p:nvCxnSpPr>
          <p:spPr bwMode="auto">
            <a:xfrm flipH="1">
              <a:off x="4975" y="2356"/>
              <a:ext cx="32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529" name="Oval 22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C</a:t>
              </a:r>
            </a:p>
          </p:txBody>
        </p:sp>
        <p:sp>
          <p:nvSpPr>
            <p:cNvPr id="64530" name="Oval 23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S</a:t>
              </a:r>
            </a:p>
          </p:txBody>
        </p:sp>
        <p:sp>
          <p:nvSpPr>
            <p:cNvPr id="64531" name="Oval 25"/>
            <p:cNvSpPr>
              <a:spLocks noChangeArrowheads="1"/>
            </p:cNvSpPr>
            <p:nvPr/>
          </p:nvSpPr>
          <p:spPr bwMode="auto">
            <a:xfrm>
              <a:off x="4320" y="2662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</a:t>
              </a:r>
            </a:p>
          </p:txBody>
        </p:sp>
        <p:sp>
          <p:nvSpPr>
            <p:cNvPr id="64532" name="Line 26"/>
            <p:cNvSpPr>
              <a:spLocks noChangeShapeType="1"/>
            </p:cNvSpPr>
            <p:nvPr/>
          </p:nvSpPr>
          <p:spPr bwMode="auto">
            <a:xfrm flipV="1">
              <a:off x="4392" y="2662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3" name="Line 27"/>
            <p:cNvSpPr>
              <a:spLocks noChangeShapeType="1"/>
            </p:cNvSpPr>
            <p:nvPr/>
          </p:nvSpPr>
          <p:spPr bwMode="auto">
            <a:xfrm flipV="1">
              <a:off x="4632" y="2710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4" name="Line 28"/>
            <p:cNvSpPr>
              <a:spLocks noChangeShapeType="1"/>
            </p:cNvSpPr>
            <p:nvPr/>
          </p:nvSpPr>
          <p:spPr bwMode="auto">
            <a:xfrm flipV="1">
              <a:off x="3504" y="2016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5" name="Line 29"/>
            <p:cNvSpPr>
              <a:spLocks noChangeShapeType="1"/>
            </p:cNvSpPr>
            <p:nvPr/>
          </p:nvSpPr>
          <p:spPr bwMode="auto">
            <a:xfrm flipV="1">
              <a:off x="3744" y="2064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39938" name="Picture 2" descr="\\.host\Shared Folders\Shared with PC\likelihood_weightin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005388"/>
            <a:ext cx="83820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5562600" cy="2362200"/>
          </a:xfrm>
        </p:spPr>
        <p:txBody>
          <a:bodyPr/>
          <a:lstStyle/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is good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We have taken evidence into account as we generate the sample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E.g. here, W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s value will get picked based on the evidence values of S, R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More of our samples will reflect the state of the world suggested by the evidence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24600" y="1371600"/>
            <a:ext cx="5562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doesn’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t solve all our problems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Evidence influences the choice of downstream variables, but not upstream ones (C isn’</a:t>
            </a:r>
            <a:r>
              <a:rPr lang="en-US" altLang="ja-JP" sz="1800" dirty="0">
                <a:latin typeface="Calibri"/>
                <a:cs typeface="Calibri"/>
              </a:rPr>
              <a:t>t more likely to get a value matching the evidence)</a:t>
            </a:r>
          </a:p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would like to consider evidence when we sample every variable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Gibbs sampling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93160"/>
            <a:ext cx="147955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  <a:r>
              <a:rPr lang="en-US" altLang="zh-CN" dirty="0">
                <a:ea typeface="ＭＳ Ｐゴシック" pitchFamily="34" charset="-128"/>
              </a:rPr>
              <a:t> *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6828713" cy="54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</a:t>
            </a:r>
            <a:r>
              <a:rPr lang="en-US" altLang="zh-CN" dirty="0">
                <a:ea typeface="ＭＳ Ｐゴシック" pitchFamily="34" charset="-128"/>
              </a:rPr>
              <a:t> *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/>
          <a:lstStyle/>
          <a:p>
            <a:r>
              <a:rPr lang="en-US" sz="2000" i="1" dirty="0">
                <a:ea typeface="ＭＳ Ｐゴシック" pitchFamily="34" charset="-128"/>
              </a:rPr>
              <a:t>Procedure: </a:t>
            </a:r>
            <a:r>
              <a:rPr lang="en-US" sz="2000" dirty="0">
                <a:ea typeface="ＭＳ Ｐゴシック" pitchFamily="34" charset="-128"/>
              </a:rPr>
              <a:t>keep track of a full instantiation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.   Start with an arbitrary instantiation consistent with the evidence.  Sample one variable at a time, conditioned on all the rest, but keep evidence fixed.  Keep repeating this for a long time.</a:t>
            </a:r>
          </a:p>
          <a:p>
            <a:pPr lvl="3"/>
            <a:endParaRPr lang="en-US" sz="800" i="1" dirty="0">
              <a:ea typeface="ＭＳ Ｐゴシック" pitchFamily="34" charset="-128"/>
            </a:endParaRPr>
          </a:p>
          <a:p>
            <a:r>
              <a:rPr lang="en-US" sz="2000" i="1" dirty="0">
                <a:ea typeface="ＭＳ Ｐゴシック" pitchFamily="34" charset="-128"/>
              </a:rPr>
              <a:t>Property: </a:t>
            </a:r>
            <a:r>
              <a:rPr lang="en-US" sz="2000" dirty="0">
                <a:ea typeface="ＭＳ Ｐゴシック" pitchFamily="34" charset="-128"/>
              </a:rPr>
              <a:t>in the limit of repeating this infinitely many times the resulting sample is coming from the correct distribution</a:t>
            </a:r>
          </a:p>
          <a:p>
            <a:pPr lvl="3"/>
            <a:endParaRPr lang="en-US" sz="800" i="1" dirty="0">
              <a:ea typeface="ＭＳ Ｐゴシック" pitchFamily="34" charset="-128"/>
            </a:endParaRPr>
          </a:p>
          <a:p>
            <a:r>
              <a:rPr lang="en-US" sz="2000" i="1" dirty="0">
                <a:ea typeface="ＭＳ Ｐゴシック" pitchFamily="34" charset="-128"/>
              </a:rPr>
              <a:t>Rationale</a:t>
            </a:r>
            <a:r>
              <a:rPr lang="en-US" sz="2000" dirty="0">
                <a:ea typeface="ＭＳ Ｐゴシック" pitchFamily="34" charset="-128"/>
              </a:rPr>
              <a:t>: both upstream and downstream variables condition on evidence.</a:t>
            </a:r>
          </a:p>
          <a:p>
            <a:pPr marL="1371531" lvl="3" indent="0">
              <a:buNone/>
            </a:pPr>
            <a:r>
              <a:rPr lang="en-US" sz="800" dirty="0">
                <a:ea typeface="ＭＳ Ｐゴシック" pitchFamily="34" charset="-128"/>
              </a:rPr>
              <a:t> </a:t>
            </a:r>
          </a:p>
          <a:p>
            <a:r>
              <a:rPr lang="en-US" sz="2000" dirty="0">
                <a:ea typeface="ＭＳ Ｐゴシック" pitchFamily="34" charset="-128"/>
              </a:rPr>
              <a:t>In contrast: likelihood weighting only conditions on upstream evidence, and hence weights obtained in likelihood weighting can sometimes be very small.  Sum of weights over all samples is indicative of how many </a:t>
            </a:r>
            <a:r>
              <a:rPr lang="en-US" altLang="en-US" sz="2000" dirty="0">
                <a:ea typeface="ＭＳ Ｐゴシック" pitchFamily="34" charset="-128"/>
              </a:rPr>
              <a:t>“</a:t>
            </a:r>
            <a:r>
              <a:rPr lang="en-US" sz="2000" dirty="0">
                <a:ea typeface="ＭＳ Ｐゴシック" pitchFamily="34" charset="-128"/>
              </a:rPr>
              <a:t>effective</a:t>
            </a:r>
            <a:r>
              <a:rPr lang="en-US" altLang="en-US" sz="2000" dirty="0">
                <a:ea typeface="ＭＳ Ｐゴシック" pitchFamily="34" charset="-128"/>
              </a:rPr>
              <a:t>”</a:t>
            </a:r>
            <a:r>
              <a:rPr lang="en-US" sz="2000" dirty="0">
                <a:ea typeface="ＭＳ Ｐゴシック" pitchFamily="34" charset="-128"/>
              </a:rPr>
              <a:t> samples were obtained, so want high weight.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5486400" y="1371600"/>
            <a:ext cx="65278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Step 2: Initialize other variables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Randomly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P( S | +r)</a:t>
            </a:r>
            <a:r>
              <a:rPr lang="en-US" altLang="zh-CN" dirty="0">
                <a:ea typeface="ＭＳ Ｐゴシック" pitchFamily="34" charset="-128"/>
              </a:rPr>
              <a:t> *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5278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Step 1: Fix evidence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 = +r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Steps 3: Repeat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Choose a non-evidence variable 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Resample X from P( X | all other variables)</a:t>
            </a:r>
            <a:endParaRPr lang="en-US" sz="1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505200" y="1524000"/>
            <a:ext cx="1652499" cy="1447799"/>
            <a:chOff x="7416868" y="3352800"/>
            <a:chExt cx="2870132" cy="2514600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6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6"/>
            <p:cNvCxnSpPr>
              <a:cxnSpLocks noChangeShapeType="1"/>
              <a:stCxn id="17" idx="5"/>
              <a:endCxn id="19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6"/>
            <p:cNvCxnSpPr>
              <a:cxnSpLocks noChangeShapeType="1"/>
              <a:stCxn id="22" idx="5"/>
              <a:endCxn id="18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2" idx="3"/>
              <a:endCxn id="17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/>
          <p:nvPr/>
        </p:nvGrpSpPr>
        <p:grpSpPr>
          <a:xfrm>
            <a:off x="10134600" y="1524000"/>
            <a:ext cx="1652499" cy="1447799"/>
            <a:chOff x="7416868" y="3352800"/>
            <a:chExt cx="2870132" cy="2514600"/>
          </a:xfrm>
        </p:grpSpPr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4" name="AutoShape 6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6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7" name="AutoShape 6"/>
            <p:cNvCxnSpPr>
              <a:cxnSpLocks noChangeShapeType="1"/>
              <a:stCxn id="46" idx="5"/>
              <a:endCxn id="4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6"/>
            <p:cNvCxnSpPr>
              <a:cxnSpLocks noChangeShapeType="1"/>
              <a:stCxn id="46" idx="3"/>
              <a:endCxn id="4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04800" y="4343400"/>
            <a:ext cx="1142999" cy="1001412"/>
            <a:chOff x="7416868" y="3352800"/>
            <a:chExt cx="2870132" cy="2514600"/>
          </a:xfrm>
        </p:grpSpPr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4" name="AutoShape 6"/>
            <p:cNvCxnSpPr>
              <a:cxnSpLocks noChangeShapeType="1"/>
              <a:stCxn id="52" idx="3"/>
              <a:endCxn id="5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6"/>
            <p:cNvCxnSpPr>
              <a:cxnSpLocks noChangeShapeType="1"/>
              <a:stCxn id="51" idx="5"/>
              <a:endCxn id="5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7" name="AutoShape 6"/>
            <p:cNvCxnSpPr>
              <a:cxnSpLocks noChangeShapeType="1"/>
              <a:stCxn id="56" idx="5"/>
              <a:endCxn id="5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AutoShape 6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2286001" y="4343400"/>
            <a:ext cx="1142999" cy="1001412"/>
            <a:chOff x="7416868" y="3352800"/>
            <a:chExt cx="2870132" cy="2514600"/>
          </a:xfrm>
        </p:grpSpPr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1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3" name="AutoShape 6"/>
            <p:cNvCxnSpPr>
              <a:cxnSpLocks noChangeShapeType="1"/>
              <a:stCxn id="61" idx="3"/>
              <a:endCxn id="62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AutoShape 6"/>
            <p:cNvCxnSpPr>
              <a:cxnSpLocks noChangeShapeType="1"/>
              <a:stCxn id="60" idx="5"/>
              <a:endCxn id="62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6" name="AutoShape 6"/>
            <p:cNvCxnSpPr>
              <a:cxnSpLocks noChangeShapeType="1"/>
              <a:stCxn id="65" idx="5"/>
              <a:endCxn id="61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AutoShape 6"/>
            <p:cNvCxnSpPr>
              <a:cxnSpLocks noChangeShapeType="1"/>
              <a:stCxn id="65" idx="3"/>
              <a:endCxn id="60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7595" name="Straight Arrow Connector 67594"/>
          <p:cNvCxnSpPr/>
          <p:nvPr/>
        </p:nvCxnSpPr>
        <p:spPr>
          <a:xfrm>
            <a:off x="16764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657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191000" y="4343400"/>
            <a:ext cx="1142999" cy="1001412"/>
            <a:chOff x="7416868" y="3352800"/>
            <a:chExt cx="2870132" cy="2514600"/>
          </a:xfrm>
        </p:grpSpPr>
        <p:sp>
          <p:nvSpPr>
            <p:cNvPr id="7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78" name="AutoShape 6"/>
            <p:cNvCxnSpPr>
              <a:cxnSpLocks noChangeShapeType="1"/>
              <a:stCxn id="76" idx="3"/>
              <a:endCxn id="7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AutoShape 6"/>
            <p:cNvCxnSpPr>
              <a:cxnSpLocks noChangeShapeType="1"/>
              <a:stCxn id="75" idx="5"/>
              <a:endCxn id="7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1" name="AutoShape 6"/>
            <p:cNvCxnSpPr>
              <a:cxnSpLocks noChangeShapeType="1"/>
              <a:stCxn id="80" idx="5"/>
              <a:endCxn id="7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AutoShape 6"/>
            <p:cNvCxnSpPr>
              <a:cxnSpLocks noChangeShapeType="1"/>
              <a:stCxn id="80" idx="3"/>
              <a:endCxn id="7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" name="Group 82"/>
          <p:cNvGrpSpPr/>
          <p:nvPr/>
        </p:nvGrpSpPr>
        <p:grpSpPr>
          <a:xfrm>
            <a:off x="6172201" y="4343400"/>
            <a:ext cx="1142999" cy="1001412"/>
            <a:chOff x="7416868" y="3352800"/>
            <a:chExt cx="2870132" cy="2514600"/>
          </a:xfrm>
        </p:grpSpPr>
        <p:sp>
          <p:nvSpPr>
            <p:cNvPr id="8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7" name="AutoShape 6"/>
            <p:cNvCxnSpPr>
              <a:cxnSpLocks noChangeShapeType="1"/>
              <a:stCxn id="85" idx="3"/>
              <a:endCxn id="8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AutoShape 6"/>
            <p:cNvCxnSpPr>
              <a:cxnSpLocks noChangeShapeType="1"/>
              <a:stCxn id="84" idx="5"/>
              <a:endCxn id="8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0" name="AutoShape 6"/>
            <p:cNvCxnSpPr>
              <a:cxnSpLocks noChangeShapeType="1"/>
              <a:stCxn id="89" idx="5"/>
              <a:endCxn id="8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AutoShape 6"/>
            <p:cNvCxnSpPr>
              <a:cxnSpLocks noChangeShapeType="1"/>
              <a:stCxn id="89" idx="3"/>
              <a:endCxn id="8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92" name="Straight Arrow Connector 91"/>
          <p:cNvCxnSpPr/>
          <p:nvPr/>
        </p:nvCxnSpPr>
        <p:spPr>
          <a:xfrm>
            <a:off x="556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5438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001000" y="4343400"/>
            <a:ext cx="1142999" cy="1001412"/>
            <a:chOff x="7416868" y="3352800"/>
            <a:chExt cx="2870132" cy="2514600"/>
          </a:xfrm>
        </p:grpSpPr>
        <p:sp>
          <p:nvSpPr>
            <p:cNvPr id="9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8" name="AutoShape 6"/>
            <p:cNvCxnSpPr>
              <a:cxnSpLocks noChangeShapeType="1"/>
              <a:stCxn id="96" idx="3"/>
              <a:endCxn id="9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AutoShape 6"/>
            <p:cNvCxnSpPr>
              <a:cxnSpLocks noChangeShapeType="1"/>
              <a:stCxn id="95" idx="5"/>
              <a:endCxn id="9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1" name="AutoShape 6"/>
            <p:cNvCxnSpPr>
              <a:cxnSpLocks noChangeShapeType="1"/>
              <a:stCxn id="100" idx="5"/>
              <a:endCxn id="9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AutoShape 6"/>
            <p:cNvCxnSpPr>
              <a:cxnSpLocks noChangeShapeType="1"/>
              <a:stCxn id="100" idx="3"/>
              <a:endCxn id="9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3" name="Group 102"/>
          <p:cNvGrpSpPr/>
          <p:nvPr/>
        </p:nvGrpSpPr>
        <p:grpSpPr>
          <a:xfrm>
            <a:off x="9982201" y="4343400"/>
            <a:ext cx="1142999" cy="1001412"/>
            <a:chOff x="7416868" y="3352800"/>
            <a:chExt cx="2870132" cy="2514600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7" name="AutoShape 6"/>
            <p:cNvCxnSpPr>
              <a:cxnSpLocks noChangeShapeType="1"/>
              <a:stCxn id="105" idx="3"/>
              <a:endCxn id="10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AutoShape 6"/>
            <p:cNvCxnSpPr>
              <a:cxnSpLocks noChangeShapeType="1"/>
              <a:stCxn id="104" idx="5"/>
              <a:endCxn id="10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10" name="AutoShape 6"/>
            <p:cNvCxnSpPr>
              <a:cxnSpLocks noChangeShapeType="1"/>
              <a:stCxn id="109" idx="5"/>
              <a:endCxn id="10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AutoShape 6"/>
            <p:cNvCxnSpPr>
              <a:cxnSpLocks noChangeShapeType="1"/>
              <a:stCxn id="109" idx="3"/>
              <a:endCxn id="10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2" name="Straight Arrow Connector 111"/>
          <p:cNvCxnSpPr/>
          <p:nvPr/>
        </p:nvCxnSpPr>
        <p:spPr>
          <a:xfrm>
            <a:off x="937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11430000" y="487189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598" name="Picture 6759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86400"/>
            <a:ext cx="3454400" cy="279400"/>
          </a:xfrm>
          <a:prstGeom prst="rect">
            <a:avLst/>
          </a:prstGeom>
        </p:spPr>
      </p:pic>
      <p:pic>
        <p:nvPicPr>
          <p:cNvPr id="67600" name="Picture 6759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45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7601" name="Picture 6760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Efficient Resampling of One Variable</a:t>
            </a:r>
            <a:r>
              <a:rPr lang="en-US" altLang="zh-CN" dirty="0">
                <a:ea typeface="ＭＳ Ｐゴシック" pitchFamily="34" charset="-128"/>
              </a:rPr>
              <a:t> *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 Sample from P(S | +c, +r, -w)	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Many things cancel out – only CPTs with S remain!</a:t>
            </a:r>
          </a:p>
          <a:p>
            <a:r>
              <a:rPr lang="en-US" sz="2400" dirty="0">
                <a:ea typeface="ＭＳ Ｐゴシック" pitchFamily="34" charset="-128"/>
              </a:rPr>
              <a:t>More generally: only CPTs that have resampled variable need to be considered, and joined together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448800" y="1371600"/>
            <a:ext cx="1752600" cy="1535500"/>
            <a:chOff x="7416868" y="3352800"/>
            <a:chExt cx="2870132" cy="251460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" name="AutoShape 6"/>
            <p:cNvCxnSpPr>
              <a:cxnSpLocks noChangeShapeType="1"/>
              <a:stCxn id="7" idx="3"/>
              <a:endCxn id="8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6"/>
            <p:cNvCxnSpPr>
              <a:cxnSpLocks noChangeShapeType="1"/>
              <a:stCxn id="6" idx="5"/>
              <a:endCxn id="8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2" name="AutoShape 6"/>
            <p:cNvCxnSpPr>
              <a:cxnSpLocks noChangeShapeType="1"/>
              <a:stCxn id="11" idx="5"/>
              <a:endCxn id="7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6"/>
            <p:cNvCxnSpPr>
              <a:cxnSpLocks noChangeShapeType="1"/>
              <a:stCxn id="11" idx="3"/>
              <a:endCxn id="6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981200"/>
            <a:ext cx="6644789" cy="325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4020853"/>
            <a:ext cx="3581398" cy="2837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Net Sampling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5918200" cy="4729164"/>
          </a:xfrm>
        </p:spPr>
        <p:txBody>
          <a:bodyPr/>
          <a:lstStyle/>
          <a:p>
            <a:r>
              <a:rPr lang="en-US" sz="2400" dirty="0"/>
              <a:t>Prior Sampling  P</a:t>
            </a: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8"/>
            <a:endParaRPr lang="en-US" sz="1200" dirty="0"/>
          </a:p>
          <a:p>
            <a:r>
              <a:rPr lang="en-US" sz="2400" dirty="0"/>
              <a:t>Likelihood Weighting  P( Q | 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69000" y="1219200"/>
            <a:ext cx="5918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Rejection Sampling  P( Q | e )</a:t>
            </a:r>
            <a:endParaRPr lang="en-US" sz="1200" dirty="0"/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7"/>
            <a:endParaRPr lang="en-US" sz="1200" dirty="0"/>
          </a:p>
          <a:p>
            <a:r>
              <a:rPr lang="en-US" sz="2400" dirty="0"/>
              <a:t>Gibbs Sampling  P( Q | e )</a:t>
            </a:r>
            <a:r>
              <a:rPr lang="en-US" altLang="zh-CN" sz="2400" dirty="0">
                <a:ea typeface="ＭＳ Ｐゴシック" pitchFamily="34" charset="-128"/>
              </a:rPr>
              <a:t> *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53000"/>
            <a:ext cx="5105400" cy="121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96455"/>
            <a:ext cx="5029200" cy="1308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33600"/>
            <a:ext cx="5181598" cy="1318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55160"/>
            <a:ext cx="908050" cy="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Further Reading on Gibbs Sampling*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7442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Gibbs sampling produces sample from the query distribution P( Q | e ) in limit of re-sampling infinitely often</a:t>
            </a:r>
          </a:p>
          <a:p>
            <a:pPr lvl="4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Gibbs sampling is a special case of more general methods called Markov chain Monte Carlo (MCMC) methods </a:t>
            </a:r>
          </a:p>
          <a:p>
            <a:pPr lvl="8"/>
            <a:endParaRPr lang="en-US" sz="16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Metropolis-Hastings is one of the more famous MCMC methods (in fact, Gibbs sampling is a special case of Metropolis-Hastings) </a:t>
            </a:r>
          </a:p>
          <a:p>
            <a:pPr lvl="3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You may read about Monte Carlo methods – they</a:t>
            </a:r>
            <a:r>
              <a:rPr lang="en-US" altLang="en-US" sz="2800" dirty="0">
                <a:ea typeface="ＭＳ Ｐゴシック" pitchFamily="34" charset="-128"/>
              </a:rPr>
              <a:t>’</a:t>
            </a:r>
            <a:r>
              <a:rPr lang="en-US" sz="2800" dirty="0">
                <a:ea typeface="ＭＳ Ｐゴシック" pitchFamily="34" charset="-128"/>
              </a:rPr>
              <a:t>re just sampling</a:t>
            </a:r>
          </a:p>
        </p:txBody>
      </p:sp>
    </p:spTree>
    <p:extLst>
      <p:ext uri="{BB962C8B-B14F-4D97-AF65-F5344CB8AC3E}">
        <p14:creationId xmlns:p14="http://schemas.microsoft.com/office/powerpoint/2010/main" val="2103185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Chain Monte Carlo*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219200" y="1417637"/>
            <a:ext cx="8839200" cy="4525963"/>
          </a:xfrm>
        </p:spPr>
        <p:txBody>
          <a:bodyPr/>
          <a:lstStyle/>
          <a:p>
            <a:r>
              <a:rPr lang="en-US" sz="2400" i="1" dirty="0">
                <a:ea typeface="ＭＳ Ｐゴシック" pitchFamily="34" charset="-128"/>
              </a:rPr>
              <a:t>Idea</a:t>
            </a:r>
            <a:r>
              <a:rPr lang="en-US" sz="2400" dirty="0">
                <a:ea typeface="ＭＳ Ｐゴシック" pitchFamily="34" charset="-128"/>
              </a:rPr>
              <a:t>: instead of sampling from scratch, create samples that are each like the last one.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Procedure</a:t>
            </a:r>
            <a:r>
              <a:rPr lang="en-US" sz="2400" dirty="0">
                <a:ea typeface="ＭＳ Ｐゴシック" pitchFamily="34" charset="-128"/>
              </a:rPr>
              <a:t>: resample one variable at a time, conditioned on all the rest, but keep evidence fixed.  E.g., for P(</a:t>
            </a:r>
            <a:r>
              <a:rPr lang="en-US" sz="2400" dirty="0" err="1">
                <a:ea typeface="ＭＳ Ｐゴシック" pitchFamily="34" charset="-128"/>
              </a:rPr>
              <a:t>b|c</a:t>
            </a:r>
            <a:r>
              <a:rPr lang="en-US" sz="2400" dirty="0">
                <a:ea typeface="ＭＳ Ｐゴシック" pitchFamily="34" charset="-128"/>
              </a:rPr>
              <a:t>):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Properties</a:t>
            </a:r>
            <a:r>
              <a:rPr lang="en-US" sz="2400" dirty="0">
                <a:ea typeface="ＭＳ Ｐゴシック" pitchFamily="34" charset="-128"/>
              </a:rPr>
              <a:t>: Now samples are not independent (in fact they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re nearly identical), but sample averages are still consistent estimators!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What</a:t>
            </a:r>
            <a:r>
              <a:rPr lang="ja-JP" altLang="en-US" sz="2400" i="1" dirty="0">
                <a:ea typeface="ＭＳ Ｐゴシック" pitchFamily="34" charset="-128"/>
              </a:rPr>
              <a:t>’</a:t>
            </a:r>
            <a:r>
              <a:rPr lang="en-US" altLang="ja-JP" sz="2400" i="1" dirty="0">
                <a:ea typeface="ＭＳ Ｐゴシック" pitchFamily="34" charset="-128"/>
              </a:rPr>
              <a:t>s the point</a:t>
            </a:r>
            <a:r>
              <a:rPr lang="en-US" altLang="ja-JP" sz="2400" dirty="0">
                <a:ea typeface="ＭＳ Ｐゴシック" pitchFamily="34" charset="-128"/>
              </a:rPr>
              <a:t>: both upstream and downstream variables condition on evidence.</a:t>
            </a:r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71684" name="Oval 4"/>
          <p:cNvSpPr>
            <a:spLocks noChangeArrowheads="1"/>
          </p:cNvSpPr>
          <p:nvPr/>
        </p:nvSpPr>
        <p:spPr bwMode="auto">
          <a:xfrm>
            <a:off x="2286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685" name="Oval 5"/>
          <p:cNvSpPr>
            <a:spLocks noChangeArrowheads="1"/>
          </p:cNvSpPr>
          <p:nvPr/>
        </p:nvSpPr>
        <p:spPr bwMode="auto">
          <a:xfrm>
            <a:off x="3048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1686" name="AutoShape 6"/>
          <p:cNvCxnSpPr>
            <a:cxnSpLocks noChangeShapeType="1"/>
            <a:stCxn id="71684" idx="6"/>
            <a:endCxn id="71685" idx="2"/>
          </p:cNvCxnSpPr>
          <p:nvPr/>
        </p:nvCxnSpPr>
        <p:spPr bwMode="auto">
          <a:xfrm>
            <a:off x="2819400" y="3833812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1687" name="Oval 11"/>
          <p:cNvSpPr>
            <a:spLocks noChangeArrowheads="1"/>
          </p:cNvSpPr>
          <p:nvPr/>
        </p:nvSpPr>
        <p:spPr bwMode="auto">
          <a:xfrm>
            <a:off x="1524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+b</a:t>
            </a:r>
          </a:p>
        </p:txBody>
      </p:sp>
      <p:cxnSp>
        <p:nvCxnSpPr>
          <p:cNvPr id="71688" name="AutoShape 12"/>
          <p:cNvCxnSpPr>
            <a:cxnSpLocks noChangeShapeType="1"/>
            <a:stCxn id="71687" idx="6"/>
            <a:endCxn id="71684" idx="2"/>
          </p:cNvCxnSpPr>
          <p:nvPr/>
        </p:nvCxnSpPr>
        <p:spPr bwMode="auto">
          <a:xfrm>
            <a:off x="2057400" y="3833812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610" name="Oval 18"/>
          <p:cNvSpPr>
            <a:spLocks noChangeArrowheads="1"/>
          </p:cNvSpPr>
          <p:nvPr/>
        </p:nvSpPr>
        <p:spPr bwMode="auto">
          <a:xfrm>
            <a:off x="5105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1" name="Oval 19"/>
          <p:cNvSpPr>
            <a:spLocks noChangeArrowheads="1"/>
          </p:cNvSpPr>
          <p:nvPr/>
        </p:nvSpPr>
        <p:spPr bwMode="auto">
          <a:xfrm>
            <a:off x="5867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612" name="AutoShape 6"/>
          <p:cNvCxnSpPr>
            <a:cxnSpLocks noChangeShapeType="1"/>
            <a:stCxn id="25610" idx="6"/>
            <a:endCxn id="25611" idx="2"/>
          </p:cNvCxnSpPr>
          <p:nvPr/>
        </p:nvCxnSpPr>
        <p:spPr bwMode="auto">
          <a:xfrm>
            <a:off x="5638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613" name="Oval 11"/>
          <p:cNvSpPr>
            <a:spLocks noChangeArrowheads="1"/>
          </p:cNvSpPr>
          <p:nvPr/>
        </p:nvSpPr>
        <p:spPr bwMode="auto">
          <a:xfrm>
            <a:off x="4343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25614" name="AutoShape 12"/>
          <p:cNvCxnSpPr>
            <a:cxnSpLocks noChangeShapeType="1"/>
            <a:stCxn id="25613" idx="6"/>
            <a:endCxn id="25610" idx="2"/>
          </p:cNvCxnSpPr>
          <p:nvPr/>
        </p:nvCxnSpPr>
        <p:spPr bwMode="auto">
          <a:xfrm>
            <a:off x="4876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615" name="Oval 23"/>
          <p:cNvSpPr>
            <a:spLocks noChangeArrowheads="1"/>
          </p:cNvSpPr>
          <p:nvPr/>
        </p:nvSpPr>
        <p:spPr bwMode="auto">
          <a:xfrm>
            <a:off x="7772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6" name="Oval 24"/>
          <p:cNvSpPr>
            <a:spLocks noChangeArrowheads="1"/>
          </p:cNvSpPr>
          <p:nvPr/>
        </p:nvSpPr>
        <p:spPr bwMode="auto">
          <a:xfrm>
            <a:off x="8534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617" name="AutoShape 6"/>
          <p:cNvCxnSpPr>
            <a:cxnSpLocks noChangeShapeType="1"/>
            <a:stCxn id="25615" idx="6"/>
            <a:endCxn id="25616" idx="2"/>
          </p:cNvCxnSpPr>
          <p:nvPr/>
        </p:nvCxnSpPr>
        <p:spPr bwMode="auto">
          <a:xfrm>
            <a:off x="8305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618" name="Oval 11"/>
          <p:cNvSpPr>
            <a:spLocks noChangeArrowheads="1"/>
          </p:cNvSpPr>
          <p:nvPr/>
        </p:nvSpPr>
        <p:spPr bwMode="auto">
          <a:xfrm>
            <a:off x="7010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25619" name="AutoShape 12"/>
          <p:cNvCxnSpPr>
            <a:cxnSpLocks noChangeShapeType="1"/>
            <a:stCxn id="25618" idx="6"/>
            <a:endCxn id="25615" idx="2"/>
          </p:cNvCxnSpPr>
          <p:nvPr/>
        </p:nvCxnSpPr>
        <p:spPr bwMode="auto">
          <a:xfrm>
            <a:off x="7543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0"/>
          <p:cNvCxnSpPr>
            <a:stCxn id="71684" idx="7"/>
            <a:endCxn id="71684" idx="3"/>
          </p:cNvCxnSpPr>
          <p:nvPr/>
        </p:nvCxnSpPr>
        <p:spPr>
          <a:xfrm rot="16200000" flipH="1" flipV="1">
            <a:off x="2363788" y="3644900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1685" idx="7"/>
            <a:endCxn id="71685" idx="3"/>
          </p:cNvCxnSpPr>
          <p:nvPr/>
        </p:nvCxnSpPr>
        <p:spPr>
          <a:xfrm rot="16200000" flipH="1" flipV="1">
            <a:off x="3125788" y="3644900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5613" idx="7"/>
            <a:endCxn id="25613" idx="3"/>
          </p:cNvCxnSpPr>
          <p:nvPr/>
        </p:nvCxnSpPr>
        <p:spPr>
          <a:xfrm rot="16200000" flipH="1" flipV="1">
            <a:off x="4421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611" idx="7"/>
            <a:endCxn id="25611" idx="3"/>
          </p:cNvCxnSpPr>
          <p:nvPr/>
        </p:nvCxnSpPr>
        <p:spPr>
          <a:xfrm rot="16200000" flipH="1" flipV="1">
            <a:off x="5945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618" idx="7"/>
            <a:endCxn id="25618" idx="3"/>
          </p:cNvCxnSpPr>
          <p:nvPr/>
        </p:nvCxnSpPr>
        <p:spPr>
          <a:xfrm rot="16200000" flipH="1" flipV="1">
            <a:off x="7088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5615" idx="7"/>
            <a:endCxn id="25615" idx="3"/>
          </p:cNvCxnSpPr>
          <p:nvPr/>
        </p:nvCxnSpPr>
        <p:spPr>
          <a:xfrm rot="16200000" flipH="1" flipV="1">
            <a:off x="7850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5240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054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5344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1" grpId="0" animBg="1"/>
      <p:bldP spid="25613" grpId="0" animBg="1"/>
      <p:bldP spid="25615" grpId="0" animBg="1"/>
      <p:bldP spid="25616" grpId="0" animBg="1"/>
      <p:bldP spid="25618" grpId="0" animBg="1"/>
      <p:bldP spid="41" grpId="0" animBg="1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6019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Interleave joining and marginalizing</a:t>
            </a:r>
          </a:p>
          <a:p>
            <a:pPr lvl="5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5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err="1">
                <a:ea typeface="ＭＳ Ｐゴシック" pitchFamily="34" charset="-128"/>
              </a:rPr>
              <a:t>d</a:t>
            </a:r>
            <a:r>
              <a:rPr lang="en-US" sz="2400" baseline="30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 entries computed for a factor over k variables with domain sizes d</a:t>
            </a:r>
          </a:p>
          <a:p>
            <a:pPr lvl="7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7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Ordering of elimination of hidden variables can affect size of factors generated</a:t>
            </a:r>
          </a:p>
          <a:p>
            <a:pPr lvl="8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8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Worst case: running time exponential in the size of the Bayes’ net</a:t>
            </a:r>
          </a:p>
          <a:p>
            <a:pPr lvl="1">
              <a:lnSpc>
                <a:spcPct val="90000"/>
              </a:lnSpc>
            </a:pPr>
            <a:endParaRPr lang="en-US" sz="2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458200" y="2971800"/>
            <a:ext cx="2113006" cy="1371600"/>
            <a:chOff x="3810000" y="2743200"/>
            <a:chExt cx="2514600" cy="1752600"/>
          </a:xfrm>
        </p:grpSpPr>
        <p:sp>
          <p:nvSpPr>
            <p:cNvPr id="5" name="Oval 4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14" idx="4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3" idx="4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3" idx="4"/>
              <a:endCxn id="14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4"/>
              <a:endCxn id="15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25000" lnSpcReduction="20000"/>
            </a:bodyPr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5" idx="4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9" name="Picture 18" descr="TP_tmp.png"/>
            <p:cNvPicPr>
              <a:picLocks noChangeAspect="1"/>
            </p:cNvPicPr>
            <p:nvPr/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0" name="Picture 19" descr="TP_tmp.png"/>
            <p:cNvPicPr>
              <a:picLocks noChangeAspect="1"/>
            </p:cNvPicPr>
            <p:nvPr/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/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/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/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cxnSp>
          <p:nvCxnSpPr>
            <p:cNvPr id="24" name="Straight Arrow Connector 23"/>
            <p:cNvCxnSpPr/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Picture 24" descr="TP_tmp.png"/>
            <p:cNvPicPr>
              <a:picLocks noChangeAspect="1"/>
            </p:cNvPicPr>
            <p:nvPr/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6" name="Picture 25" descr="TP_tmp.png"/>
            <p:cNvPicPr>
              <a:picLocks noChangeAspect="1"/>
            </p:cNvPicPr>
            <p:nvPr/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7" name="Picture 26" descr="TP_tmp.png"/>
            <p:cNvPicPr>
              <a:picLocks noChangeAspect="1"/>
            </p:cNvPicPr>
            <p:nvPr/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cxnSp>
          <p:nvCxnSpPr>
            <p:cNvPr id="28" name="Straight Arrow Connector 27"/>
            <p:cNvCxnSpPr>
              <a:stCxn id="13" idx="4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0" name="Picture 29" descr="TP_tmp.png"/>
            <p:cNvPicPr>
              <a:picLocks noChangeAspect="1"/>
            </p:cNvPicPr>
            <p:nvPr/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sp>
          <p:nvSpPr>
            <p:cNvPr id="31" name="TextBox 30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 kern="12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 kern="12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391400" y="4800600"/>
            <a:ext cx="4643894" cy="1848540"/>
            <a:chOff x="3124200" y="2286000"/>
            <a:chExt cx="7848600" cy="3124200"/>
          </a:xfrm>
        </p:grpSpPr>
        <p:cxnSp>
          <p:nvCxnSpPr>
            <p:cNvPr id="34" name="Straight Arrow Connector 33"/>
            <p:cNvCxnSpPr>
              <a:stCxn id="136" idx="4"/>
              <a:endCxn id="122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5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36" name="Oval 13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7" name="Picture 13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36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5" name="Picture 134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37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132" name="Oval 131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3" name="Picture 132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38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130" name="Oval 12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1" name="Picture 130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39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9" name="Picture 128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0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126" name="Oval 125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7" name="Picture 126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1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124" name="Oval 123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5" name="Picture 124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2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3" name="Picture 12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3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1" name="Picture 120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4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18" name="Oval 11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9" name="Picture 118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5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7" name="Picture 116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6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14" name="Oval 113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5" name="Picture 114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7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12" name="Oval 111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3" name="Picture 112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8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10" name="Oval 109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1" name="Picture 110" descr="TP_tmp.pn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08" name="Oval 107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9" name="Picture 108" descr="TP_tmp.pn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50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06" name="Oval 105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7" name="Picture 106" descr="TP_tmp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51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5" name="Picture 104" descr="TP_tmp.pn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52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02" name="Oval 101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3" name="Picture 102" descr="TP_tmp.pn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53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00" name="Oval 99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1" name="Picture 100" descr="TP_tmp.pn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54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98" name="Oval 9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99" name="Picture 98" descr="TP_tmp.pn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55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96" name="Oval 95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97" name="Picture 96" descr="TP_tmp.pn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56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94" name="Oval 93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95" name="Picture 94" descr="TP_tmp.pn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cxnSp>
          <p:nvCxnSpPr>
            <p:cNvPr id="57" name="Straight Arrow Connector 56"/>
            <p:cNvCxnSpPr>
              <a:stCxn id="134" idx="4"/>
              <a:endCxn id="122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32" idx="4"/>
              <a:endCxn id="122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36" idx="4"/>
              <a:endCxn id="120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132" idx="4"/>
              <a:endCxn id="120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30" idx="4"/>
              <a:endCxn id="120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134" idx="4"/>
              <a:endCxn id="114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28" idx="4"/>
              <a:endCxn id="114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4" idx="4"/>
              <a:endCxn id="114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24" idx="4"/>
              <a:endCxn id="108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124" idx="4"/>
              <a:endCxn id="110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26" idx="4"/>
              <a:endCxn id="108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128" idx="4"/>
              <a:endCxn id="108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30" idx="4"/>
              <a:endCxn id="112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8" idx="4"/>
              <a:endCxn id="112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132" idx="4"/>
              <a:endCxn id="116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30" idx="4"/>
              <a:endCxn id="116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32" idx="4"/>
              <a:endCxn id="11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34" idx="4"/>
              <a:endCxn id="11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30" idx="4"/>
              <a:endCxn id="11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28" idx="4"/>
              <a:endCxn id="116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26" idx="4"/>
              <a:endCxn id="112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26" idx="4"/>
              <a:endCxn id="110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28" idx="4"/>
              <a:endCxn id="110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22" idx="4"/>
              <a:endCxn id="106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120" idx="4"/>
              <a:endCxn id="106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16" idx="4"/>
              <a:endCxn id="104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2" idx="4"/>
              <a:endCxn id="102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108" idx="4"/>
              <a:endCxn id="100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110" idx="4"/>
              <a:endCxn id="100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114" idx="4"/>
              <a:endCxn id="102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18" idx="4"/>
              <a:endCxn id="104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106" idx="4"/>
              <a:endCxn id="9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02" idx="4"/>
              <a:endCxn id="96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00" idx="4"/>
              <a:endCxn id="96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104" idx="4"/>
              <a:endCxn id="9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6" idx="4"/>
              <a:endCxn id="94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4"/>
              <a:endCxn id="94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38" name="Picture 137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71600"/>
            <a:ext cx="2945727" cy="149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6562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7441387" cy="4952999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000" dirty="0"/>
              <a:t>Decision Networks and Value of Perfect Information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6200" y="6578597"/>
            <a:ext cx="12192000" cy="300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>
                <a:latin typeface="Palatino"/>
                <a:cs typeface="Palatino"/>
              </a:rPr>
              <a:t>[These slides were created by Dan Klein, Pieter </a:t>
            </a:r>
            <a:r>
              <a:rPr lang="en-US" sz="1500" dirty="0" err="1">
                <a:latin typeface="Palatino"/>
                <a:cs typeface="Palatino"/>
              </a:rPr>
              <a:t>Abbeel</a:t>
            </a:r>
            <a:r>
              <a:rPr lang="en-US" sz="1500" dirty="0">
                <a:latin typeface="Palatino"/>
                <a:cs typeface="Palatino"/>
              </a:rPr>
              <a:t>, and Anca. http://</a:t>
            </a:r>
            <a:r>
              <a:rPr lang="en-US" sz="1500" dirty="0" err="1">
                <a:latin typeface="Palatino"/>
                <a:cs typeface="Palatino"/>
              </a:rPr>
              <a:t>ai.berkeley.edu</a:t>
            </a:r>
            <a:r>
              <a:rPr lang="en-US" sz="1500" dirty="0">
                <a:latin typeface="Palatino"/>
                <a:cs typeface="Palatino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3728198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Ghostbuster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3370" y="1564569"/>
            <a:ext cx="6965260" cy="435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--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706" y="1143000"/>
            <a:ext cx="8256588" cy="51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5400"/>
            <a:ext cx="7085861" cy="52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43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5335588" y="41703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4724400" y="3581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4724400" y="5334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 pitchFamily="34" charset="0"/>
                <a:cs typeface="Calibri" pitchFamily="34" charset="0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4800600" y="20986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7010400" y="28606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5957888" y="23653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5961063" y="31273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2071456" cy="1219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87" y="3505200"/>
            <a:ext cx="1923112" cy="1083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8676"/>
            <a:ext cx="2057400" cy="1149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752600"/>
            <a:ext cx="4717564" cy="31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9448800" cy="47545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MEU: choose the action which maximizes the expected utility given the evidence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8154988" y="44751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543800" y="3886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543800" y="5638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620000" y="24034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829800" y="31654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777288" y="26701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780463" y="34321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57200" y="4572000"/>
            <a:ext cx="6096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03238" y="5257800"/>
            <a:ext cx="5334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57200" y="6019800"/>
            <a:ext cx="609600" cy="304800"/>
          </a:xfrm>
          <a:custGeom>
            <a:avLst/>
            <a:gdLst>
              <a:gd name="T0" fmla="*/ 21821033 w 783"/>
              <a:gd name="T1" fmla="*/ 0 h 288"/>
              <a:gd name="T2" fmla="*/ 0 w 783"/>
              <a:gd name="T3" fmla="*/ 407704925 h 288"/>
              <a:gd name="T4" fmla="*/ 21821033 w 783"/>
              <a:gd name="T5" fmla="*/ 813170417 h 288"/>
              <a:gd name="T6" fmla="*/ 44853480 w 783"/>
              <a:gd name="T7" fmla="*/ 398745075 h 288"/>
              <a:gd name="T8" fmla="*/ 21821033 w 783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3"/>
              <a:gd name="T16" fmla="*/ 0 h 288"/>
              <a:gd name="T17" fmla="*/ 783 w 78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3" h="288">
                <a:moveTo>
                  <a:pt x="384" y="0"/>
                </a:moveTo>
                <a:lnTo>
                  <a:pt x="0" y="144"/>
                </a:lnTo>
                <a:lnTo>
                  <a:pt x="384" y="288"/>
                </a:lnTo>
                <a:lnTo>
                  <a:pt x="783" y="141"/>
                </a:lnTo>
                <a:lnTo>
                  <a:pt x="384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85800" y="1905000"/>
            <a:ext cx="4800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Can directly operationalize this with decision networks</a:t>
            </a: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Bayes nets with nodes for utility and actions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Lets us calculate the expected utility for each action</a:t>
            </a:r>
          </a:p>
          <a:p>
            <a:pPr lvl="4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New node types: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Chance nodes (just like BNs)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Actions (rectangles, cannot have parents, act as observed evidence)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Utility node (diamond, depends on action and chance nodes)</a:t>
            </a:r>
          </a:p>
        </p:txBody>
      </p:sp>
    </p:spTree>
    <p:extLst>
      <p:ext uri="{BB962C8B-B14F-4D97-AF65-F5344CB8AC3E}">
        <p14:creationId xmlns:p14="http://schemas.microsoft.com/office/powerpoint/2010/main" val="41689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4" grpId="0" animBg="1"/>
      <p:bldP spid="15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7850188" y="42052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2390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Palatino"/>
                <a:cs typeface="Palatino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239000" y="53689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Palatino"/>
                <a:cs typeface="Palatino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3152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Palatino"/>
                <a:cs typeface="Palatino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5250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4724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4756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66800" y="1447800"/>
            <a:ext cx="4800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>
                <a:latin typeface="Palatino"/>
                <a:ea typeface="ＭＳ Ｐゴシック" pitchFamily="34" charset="-128"/>
                <a:cs typeface="Palatino"/>
              </a:rPr>
              <a:t>Action selection</a:t>
            </a:r>
          </a:p>
          <a:p>
            <a:pPr lvl="3">
              <a:lnSpc>
                <a:spcPct val="80000"/>
              </a:lnSpc>
            </a:pPr>
            <a:endParaRPr lang="en-US" sz="12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Instantiate all evidence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Set action node(s) each possible way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Calculate posterior for all parents of utility node, given the evidence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Calculate expected utility for each action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Choose maximizing action</a:t>
            </a:r>
          </a:p>
        </p:txBody>
      </p:sp>
    </p:spTree>
    <p:extLst>
      <p:ext uri="{BB962C8B-B14F-4D97-AF65-F5344CB8AC3E}">
        <p14:creationId xmlns:p14="http://schemas.microsoft.com/office/powerpoint/2010/main" val="3436072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Maximum Expected Utility</a:t>
            </a:r>
          </a:p>
        </p:txBody>
      </p: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57912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58674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80772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70246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70278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7" name="Group 10"/>
          <p:cNvGraphicFramePr>
            <a:graphicFrameLocks noGrp="1"/>
          </p:cNvGraphicFramePr>
          <p:nvPr>
            <p:extLst/>
          </p:nvPr>
        </p:nvGraphicFramePr>
        <p:xfrm>
          <a:off x="5562600" y="4525962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 Box 52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0" name="Text Box 53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1" name="Picture 6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133600"/>
            <a:ext cx="3657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937000"/>
            <a:ext cx="3505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24400"/>
            <a:ext cx="2667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457200" y="5653088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leave</a:t>
            </a:r>
          </a:p>
        </p:txBody>
      </p:sp>
      <p:pic>
        <p:nvPicPr>
          <p:cNvPr id="25" name="Picture 6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269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0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62484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48" y="1303026"/>
            <a:ext cx="3591652" cy="2430773"/>
          </a:xfrm>
          <a:prstGeom prst="rect">
            <a:avLst/>
          </a:prstGeom>
        </p:spPr>
      </p:pic>
      <p:graphicFrame>
        <p:nvGraphicFramePr>
          <p:cNvPr id="27" name="Group 25"/>
          <p:cNvGraphicFramePr>
            <a:graphicFrameLocks noGrp="1"/>
          </p:cNvGraphicFramePr>
          <p:nvPr>
            <p:extLst/>
          </p:nvPr>
        </p:nvGraphicFramePr>
        <p:xfrm>
          <a:off x="8686800" y="4191000"/>
          <a:ext cx="3200400" cy="19812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4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Decisions as Outcome Trees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3733800" y="5791200"/>
            <a:ext cx="8229600" cy="639762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Almost exactly like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/ MDPs</a:t>
            </a:r>
          </a:p>
          <a:p>
            <a:r>
              <a:rPr lang="en-US" sz="2400" dirty="0">
                <a:ea typeface="ＭＳ Ｐゴシック" pitchFamily="34" charset="-128"/>
              </a:rPr>
              <a:t>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changed?</a:t>
            </a:r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21508" name="Group 44"/>
          <p:cNvGrpSpPr>
            <a:grpSpLocks/>
          </p:cNvGrpSpPr>
          <p:nvPr/>
        </p:nvGrpSpPr>
        <p:grpSpPr bwMode="auto">
          <a:xfrm>
            <a:off x="3505200" y="1600200"/>
            <a:ext cx="8534400" cy="3124200"/>
            <a:chOff x="228600" y="1676400"/>
            <a:chExt cx="8534400" cy="3124200"/>
          </a:xfrm>
        </p:grpSpPr>
        <p:grpSp>
          <p:nvGrpSpPr>
            <p:cNvPr id="21509" name="Group 5"/>
            <p:cNvGrpSpPr>
              <a:grpSpLocks/>
            </p:cNvGrpSpPr>
            <p:nvPr/>
          </p:nvGrpSpPr>
          <p:grpSpPr bwMode="auto">
            <a:xfrm>
              <a:off x="228600" y="4267200"/>
              <a:ext cx="1828800" cy="533400"/>
              <a:chOff x="4368" y="1728"/>
              <a:chExt cx="528" cy="336"/>
            </a:xfrm>
          </p:grpSpPr>
          <p:sp>
            <p:nvSpPr>
              <p:cNvPr id="21534" name="Freeform 6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5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U(t,s)</a:t>
                </a:r>
              </a:p>
            </p:txBody>
          </p:sp>
        </p:grpSp>
        <p:sp>
          <p:nvSpPr>
            <p:cNvPr id="21510" name="Oval 3"/>
            <p:cNvSpPr>
              <a:spLocks noChangeArrowheads="1"/>
            </p:cNvSpPr>
            <p:nvPr/>
          </p:nvSpPr>
          <p:spPr bwMode="auto">
            <a:xfrm>
              <a:off x="1447800" y="2895600"/>
              <a:ext cx="13716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sp>
          <p:nvSpPr>
            <p:cNvPr id="21511" name="Oval 3"/>
            <p:cNvSpPr>
              <a:spLocks noChangeArrowheads="1"/>
            </p:cNvSpPr>
            <p:nvPr/>
          </p:nvSpPr>
          <p:spPr bwMode="auto">
            <a:xfrm>
              <a:off x="6172200" y="2895600"/>
              <a:ext cx="1371599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cxnSp>
          <p:nvCxnSpPr>
            <p:cNvPr id="12" name="Straight Arrow Connector 11"/>
            <p:cNvCxnSpPr>
              <a:stCxn id="18" idx="3"/>
              <a:endCxn id="21510" idx="0"/>
            </p:cNvCxnSpPr>
            <p:nvPr/>
          </p:nvCxnSpPr>
          <p:spPr>
            <a:xfrm rot="5400000">
              <a:off x="2914650" y="1352550"/>
              <a:ext cx="762000" cy="2324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8" idx="3"/>
              <a:endCxn id="21511" idx="0"/>
            </p:cNvCxnSpPr>
            <p:nvPr/>
          </p:nvCxnSpPr>
          <p:spPr>
            <a:xfrm rot="16200000" flipH="1">
              <a:off x="5276850" y="1314450"/>
              <a:ext cx="762000" cy="2400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4" name="TextBox 15"/>
            <p:cNvSpPr txBox="1">
              <a:spLocks noChangeArrowheads="1"/>
            </p:cNvSpPr>
            <p:nvPr/>
          </p:nvSpPr>
          <p:spPr bwMode="auto">
            <a:xfrm rot="-1071566">
              <a:off x="2625356" y="221947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take</a:t>
              </a:r>
            </a:p>
          </p:txBody>
        </p:sp>
        <p:sp>
          <p:nvSpPr>
            <p:cNvPr id="21515" name="TextBox 16"/>
            <p:cNvSpPr txBox="1">
              <a:spLocks noChangeArrowheads="1"/>
            </p:cNvSpPr>
            <p:nvPr/>
          </p:nvSpPr>
          <p:spPr bwMode="auto">
            <a:xfrm rot="1093261">
              <a:off x="5444931" y="2278920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leave</a:t>
              </a: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3886200" y="1676400"/>
              <a:ext cx="1143000" cy="4572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{}</a:t>
              </a:r>
            </a:p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21510" idx="4"/>
            </p:cNvCxnSpPr>
            <p:nvPr/>
          </p:nvCxnSpPr>
          <p:spPr>
            <a:xfrm rot="5400000">
              <a:off x="1201737" y="3335338"/>
              <a:ext cx="796925" cy="1066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8" name="TextBox 19"/>
            <p:cNvSpPr txBox="1">
              <a:spLocks noChangeArrowheads="1"/>
            </p:cNvSpPr>
            <p:nvPr/>
          </p:nvSpPr>
          <p:spPr bwMode="auto">
            <a:xfrm rot="-2151216">
              <a:off x="972872" y="3497698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  <p:grpSp>
          <p:nvGrpSpPr>
            <p:cNvPr id="21519" name="Group 21"/>
            <p:cNvGrpSpPr>
              <a:grpSpLocks/>
            </p:cNvGrpSpPr>
            <p:nvPr/>
          </p:nvGrpSpPr>
          <p:grpSpPr bwMode="auto">
            <a:xfrm>
              <a:off x="2209800" y="4267200"/>
              <a:ext cx="1828800" cy="533400"/>
              <a:chOff x="4368" y="1728"/>
              <a:chExt cx="528" cy="336"/>
            </a:xfrm>
          </p:grpSpPr>
          <p:sp>
            <p:nvSpPr>
              <p:cNvPr id="21532" name="Freeform 22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3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U(t,r)</a:t>
                </a:r>
              </a:p>
            </p:txBody>
          </p:sp>
        </p:grpSp>
        <p:cxnSp>
          <p:nvCxnSpPr>
            <p:cNvPr id="25" name="Straight Arrow Connector 24"/>
            <p:cNvCxnSpPr>
              <a:stCxn id="21510" idx="4"/>
            </p:cNvCxnSpPr>
            <p:nvPr/>
          </p:nvCxnSpPr>
          <p:spPr>
            <a:xfrm rot="16200000" flipH="1">
              <a:off x="2230437" y="3373438"/>
              <a:ext cx="796925" cy="990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1" name="TextBox 32"/>
            <p:cNvSpPr txBox="1">
              <a:spLocks noChangeArrowheads="1"/>
            </p:cNvSpPr>
            <p:nvPr/>
          </p:nvSpPr>
          <p:spPr bwMode="auto">
            <a:xfrm rot="2243371">
              <a:off x="25768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grpSp>
          <p:nvGrpSpPr>
            <p:cNvPr id="21522" name="Group 34"/>
            <p:cNvGrpSpPr>
              <a:grpSpLocks/>
            </p:cNvGrpSpPr>
            <p:nvPr/>
          </p:nvGrpSpPr>
          <p:grpSpPr bwMode="auto">
            <a:xfrm>
              <a:off x="4953000" y="4267200"/>
              <a:ext cx="1828800" cy="533400"/>
              <a:chOff x="4368" y="1728"/>
              <a:chExt cx="528" cy="336"/>
            </a:xfrm>
          </p:grpSpPr>
          <p:sp>
            <p:nvSpPr>
              <p:cNvPr id="21530" name="Freeform 35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1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U(l,s)</a:t>
                </a: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>
              <a:off x="5926931" y="3334544"/>
              <a:ext cx="796925" cy="1068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24" name="Group 38"/>
            <p:cNvGrpSpPr>
              <a:grpSpLocks/>
            </p:cNvGrpSpPr>
            <p:nvPr/>
          </p:nvGrpSpPr>
          <p:grpSpPr bwMode="auto">
            <a:xfrm>
              <a:off x="6934200" y="4267200"/>
              <a:ext cx="1828800" cy="533400"/>
              <a:chOff x="4368" y="1728"/>
              <a:chExt cx="528" cy="336"/>
            </a:xfrm>
          </p:grpSpPr>
          <p:sp>
            <p:nvSpPr>
              <p:cNvPr id="21528" name="Freeform 3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29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U(l,r)</a:t>
                </a:r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rot="16200000" flipH="1">
              <a:off x="6955631" y="3374232"/>
              <a:ext cx="796925" cy="989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6" name="TextBox 42"/>
            <p:cNvSpPr txBox="1">
              <a:spLocks noChangeArrowheads="1"/>
            </p:cNvSpPr>
            <p:nvPr/>
          </p:nvSpPr>
          <p:spPr bwMode="auto">
            <a:xfrm rot="2243371">
              <a:off x="73012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sp>
          <p:nvSpPr>
            <p:cNvPr id="21527" name="TextBox 43"/>
            <p:cNvSpPr txBox="1">
              <a:spLocks noChangeArrowheads="1"/>
            </p:cNvSpPr>
            <p:nvPr/>
          </p:nvSpPr>
          <p:spPr bwMode="auto">
            <a:xfrm rot="-2151216">
              <a:off x="5697272" y="3479791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1889895" cy="2209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1000" y="2362200"/>
            <a:ext cx="2493773" cy="1638300"/>
            <a:chOff x="9046973" y="1409700"/>
            <a:chExt cx="3124200" cy="2057400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046973" y="28924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9123173" y="14097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Umbrella</a:t>
              </a:r>
            </a:p>
          </p:txBody>
        </p: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11332973" y="2171700"/>
              <a:ext cx="838200" cy="533400"/>
              <a:chOff x="4368" y="1728"/>
              <a:chExt cx="528" cy="336"/>
            </a:xfrm>
          </p:grpSpPr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39" name="AutoShape 11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280461" y="1676400"/>
              <a:ext cx="1038225" cy="762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" name="AutoShape 12"/>
            <p:cNvCxnSpPr>
              <a:cxnSpLocks noChangeShapeType="1"/>
              <a:stCxn id="33" idx="6"/>
              <a:endCxn id="36" idx="1"/>
            </p:cNvCxnSpPr>
            <p:nvPr/>
          </p:nvCxnSpPr>
          <p:spPr bwMode="auto">
            <a:xfrm flipV="1">
              <a:off x="10283636" y="24384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2016390" cy="1364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800600"/>
            <a:ext cx="1210033" cy="914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00600"/>
            <a:ext cx="1133567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800600"/>
            <a:ext cx="1066800" cy="78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00600"/>
            <a:ext cx="1219200" cy="7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5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Maximum Expected Utility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64785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58674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58674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59436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81534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7086600" y="2019300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7104063" y="30861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/>
          </p:nvPr>
        </p:nvGraphicFramePr>
        <p:xfrm>
          <a:off x="9525000" y="1524000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>
            <p:extLst/>
          </p:nvPr>
        </p:nvGraphicFramePr>
        <p:xfrm>
          <a:off x="7162800" y="4038600"/>
          <a:ext cx="2057400" cy="100647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52800"/>
            <a:ext cx="1092200" cy="4826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1498600" cy="4826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9600"/>
            <a:ext cx="1498600" cy="482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114800"/>
            <a:ext cx="2755900" cy="1104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486400"/>
            <a:ext cx="3733800" cy="1104900"/>
          </a:xfrm>
          <a:prstGeom prst="rect">
            <a:avLst/>
          </a:prstGeom>
        </p:spPr>
      </p:pic>
      <p:sp>
        <p:nvSpPr>
          <p:cNvPr id="28" name="Text Box 83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leave</a:t>
            </a:r>
          </a:p>
        </p:txBody>
      </p:sp>
      <p:pic>
        <p:nvPicPr>
          <p:cNvPr id="29" name="Picture 2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468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CSP:  </a:t>
            </a: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Hence inference in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089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Maximum Expected Utility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64785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58674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58674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59436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81534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7086600" y="2019300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7104063" y="30861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/>
          </p:nvPr>
        </p:nvGraphicFramePr>
        <p:xfrm>
          <a:off x="9525000" y="1524000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>
            <p:extLst/>
          </p:nvPr>
        </p:nvGraphicFramePr>
        <p:xfrm>
          <a:off x="7162800" y="4038600"/>
          <a:ext cx="2057400" cy="100647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79" name="Text Box 83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2580" name="Text Box 84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6" name="Picture 2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1" name="Picture 9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800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83" name="Text Box 89"/>
          <p:cNvSpPr txBox="1">
            <a:spLocks noChangeArrowheads="1"/>
          </p:cNvSpPr>
          <p:nvPr/>
        </p:nvSpPr>
        <p:spPr bwMode="auto">
          <a:xfrm>
            <a:off x="457200" y="5410200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take</a:t>
            </a:r>
          </a:p>
        </p:txBody>
      </p:sp>
      <p:pic>
        <p:nvPicPr>
          <p:cNvPr id="9273" name="Picture 9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895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4" name="Picture 10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9400"/>
            <a:ext cx="447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5" name="Picture 10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6096000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154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8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Decisions as Outcome Trees</a:t>
            </a:r>
          </a:p>
        </p:txBody>
      </p:sp>
      <p:grpSp>
        <p:nvGrpSpPr>
          <p:cNvPr id="23556" name="Group 5"/>
          <p:cNvGrpSpPr>
            <a:grpSpLocks/>
          </p:cNvGrpSpPr>
          <p:nvPr/>
        </p:nvGrpSpPr>
        <p:grpSpPr bwMode="auto">
          <a:xfrm>
            <a:off x="3540390" y="4318009"/>
            <a:ext cx="1828800" cy="533400"/>
            <a:chOff x="4368" y="1728"/>
            <a:chExt cx="528" cy="336"/>
          </a:xfrm>
        </p:grpSpPr>
        <p:sp>
          <p:nvSpPr>
            <p:cNvPr id="23582" name="Freeform 6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U(t,s)</a:t>
              </a:r>
            </a:p>
          </p:txBody>
        </p:sp>
      </p:grpSp>
      <p:sp>
        <p:nvSpPr>
          <p:cNvPr id="23557" name="Oval 3"/>
          <p:cNvSpPr>
            <a:spLocks noChangeArrowheads="1"/>
          </p:cNvSpPr>
          <p:nvPr/>
        </p:nvSpPr>
        <p:spPr bwMode="auto">
          <a:xfrm>
            <a:off x="4835790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sp>
        <p:nvSpPr>
          <p:cNvPr id="23558" name="Oval 3"/>
          <p:cNvSpPr>
            <a:spLocks noChangeArrowheads="1"/>
          </p:cNvSpPr>
          <p:nvPr/>
        </p:nvSpPr>
        <p:spPr bwMode="auto">
          <a:xfrm>
            <a:off x="9557015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cxnSp>
        <p:nvCxnSpPr>
          <p:cNvPr id="12" name="Straight Arrow Connector 11"/>
          <p:cNvCxnSpPr>
            <a:stCxn id="18" idx="3"/>
            <a:endCxn id="23557" idx="0"/>
          </p:cNvCxnSpPr>
          <p:nvPr/>
        </p:nvCxnSpPr>
        <p:spPr>
          <a:xfrm rot="5400000">
            <a:off x="6227234" y="1404153"/>
            <a:ext cx="762000" cy="23225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3"/>
            <a:endCxn id="23558" idx="0"/>
          </p:cNvCxnSpPr>
          <p:nvPr/>
        </p:nvCxnSpPr>
        <p:spPr>
          <a:xfrm rot="16200000" flipH="1">
            <a:off x="8587847" y="1366052"/>
            <a:ext cx="762000" cy="2398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1" name="TextBox 15"/>
          <p:cNvSpPr txBox="1">
            <a:spLocks noChangeArrowheads="1"/>
          </p:cNvSpPr>
          <p:nvPr/>
        </p:nvSpPr>
        <p:spPr bwMode="auto">
          <a:xfrm rot="-1071566">
            <a:off x="5937515" y="2270134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take</a:t>
            </a:r>
          </a:p>
        </p:txBody>
      </p:sp>
      <p:sp>
        <p:nvSpPr>
          <p:cNvPr id="23562" name="TextBox 16"/>
          <p:cNvSpPr txBox="1">
            <a:spLocks noChangeArrowheads="1"/>
          </p:cNvSpPr>
          <p:nvPr/>
        </p:nvSpPr>
        <p:spPr bwMode="auto">
          <a:xfrm rot="1093261">
            <a:off x="8756915" y="233045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leave</a:t>
            </a:r>
          </a:p>
        </p:txBody>
      </p:sp>
      <p:sp>
        <p:nvSpPr>
          <p:cNvPr id="18" name="Isosceles Triangle 17"/>
          <p:cNvSpPr/>
          <p:nvPr/>
        </p:nvSpPr>
        <p:spPr>
          <a:xfrm>
            <a:off x="7197990" y="1727209"/>
            <a:ext cx="1143000" cy="4572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9" name="Straight Arrow Connector 18"/>
          <p:cNvCxnSpPr>
            <a:stCxn id="23557" idx="4"/>
          </p:cNvCxnSpPr>
          <p:nvPr/>
        </p:nvCxnSpPr>
        <p:spPr>
          <a:xfrm rot="5400000">
            <a:off x="45143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5" name="TextBox 19"/>
          <p:cNvSpPr txBox="1">
            <a:spLocks noChangeArrowheads="1"/>
          </p:cNvSpPr>
          <p:nvPr/>
        </p:nvSpPr>
        <p:spPr bwMode="auto">
          <a:xfrm rot="-2151216">
            <a:off x="4284928" y="3548072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grpSp>
        <p:nvGrpSpPr>
          <p:cNvPr id="23566" name="Group 21"/>
          <p:cNvGrpSpPr>
            <a:grpSpLocks/>
          </p:cNvGrpSpPr>
          <p:nvPr/>
        </p:nvGrpSpPr>
        <p:grpSpPr bwMode="auto">
          <a:xfrm>
            <a:off x="5521590" y="4318009"/>
            <a:ext cx="1828800" cy="533400"/>
            <a:chOff x="4368" y="1728"/>
            <a:chExt cx="528" cy="336"/>
          </a:xfrm>
        </p:grpSpPr>
        <p:sp>
          <p:nvSpPr>
            <p:cNvPr id="23580" name="Freeform 22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1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U(t,r)</a:t>
              </a:r>
            </a:p>
          </p:txBody>
        </p:sp>
      </p:grpSp>
      <p:cxnSp>
        <p:nvCxnSpPr>
          <p:cNvPr id="25" name="Straight Arrow Connector 24"/>
          <p:cNvCxnSpPr>
            <a:stCxn id="23557" idx="4"/>
          </p:cNvCxnSpPr>
          <p:nvPr/>
        </p:nvCxnSpPr>
        <p:spPr>
          <a:xfrm rot="16200000" flipH="1">
            <a:off x="55430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8" name="TextBox 32"/>
          <p:cNvSpPr txBox="1">
            <a:spLocks noChangeArrowheads="1"/>
          </p:cNvSpPr>
          <p:nvPr/>
        </p:nvSpPr>
        <p:spPr bwMode="auto">
          <a:xfrm rot="2243371">
            <a:off x="58883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grpSp>
        <p:nvGrpSpPr>
          <p:cNvPr id="23569" name="Group 34"/>
          <p:cNvGrpSpPr>
            <a:grpSpLocks/>
          </p:cNvGrpSpPr>
          <p:nvPr/>
        </p:nvGrpSpPr>
        <p:grpSpPr bwMode="auto">
          <a:xfrm>
            <a:off x="8264790" y="4318009"/>
            <a:ext cx="1828800" cy="533400"/>
            <a:chOff x="4368" y="1728"/>
            <a:chExt cx="528" cy="336"/>
          </a:xfrm>
        </p:grpSpPr>
        <p:sp>
          <p:nvSpPr>
            <p:cNvPr id="23578" name="Freeform 35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9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U(l,s)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rot="5400000">
            <a:off x="92387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71" name="Group 38"/>
          <p:cNvGrpSpPr>
            <a:grpSpLocks/>
          </p:cNvGrpSpPr>
          <p:nvPr/>
        </p:nvGrpSpPr>
        <p:grpSpPr bwMode="auto">
          <a:xfrm>
            <a:off x="10245990" y="4318009"/>
            <a:ext cx="1828800" cy="533400"/>
            <a:chOff x="4368" y="1728"/>
            <a:chExt cx="528" cy="336"/>
          </a:xfrm>
        </p:grpSpPr>
        <p:sp>
          <p:nvSpPr>
            <p:cNvPr id="23576" name="Freeform 3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7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U(l,r)</a:t>
              </a:r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rot="16200000" flipH="1">
            <a:off x="102674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3" name="TextBox 42"/>
          <p:cNvSpPr txBox="1">
            <a:spLocks noChangeArrowheads="1"/>
          </p:cNvSpPr>
          <p:nvPr/>
        </p:nvSpPr>
        <p:spPr bwMode="auto">
          <a:xfrm rot="2243371">
            <a:off x="106127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sp>
        <p:nvSpPr>
          <p:cNvPr id="23574" name="TextBox 43"/>
          <p:cNvSpPr txBox="1">
            <a:spLocks noChangeArrowheads="1"/>
          </p:cNvSpPr>
          <p:nvPr/>
        </p:nvSpPr>
        <p:spPr bwMode="auto">
          <a:xfrm rot="-2151216">
            <a:off x="9009328" y="353060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sp>
        <p:nvSpPr>
          <p:cNvPr id="23575" name="TextBox 31"/>
          <p:cNvSpPr txBox="1">
            <a:spLocks noChangeArrowheads="1"/>
          </p:cNvSpPr>
          <p:nvPr/>
        </p:nvSpPr>
        <p:spPr bwMode="auto">
          <a:xfrm>
            <a:off x="7426590" y="1814522"/>
            <a:ext cx="68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800">
                <a:latin typeface="Calibri"/>
                <a:cs typeface="Calibri"/>
              </a:rPr>
              <a:t>{b}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752600"/>
            <a:ext cx="2420937" cy="3619500"/>
            <a:chOff x="9126537" y="1257300"/>
            <a:chExt cx="3124200" cy="4114800"/>
          </a:xfrm>
        </p:grpSpPr>
        <p:cxnSp>
          <p:nvCxnSpPr>
            <p:cNvPr id="31" name="AutoShape 3"/>
            <p:cNvCxnSpPr>
              <a:cxnSpLocks noChangeShapeType="1"/>
              <a:stCxn id="32" idx="4"/>
              <a:endCxn id="33" idx="0"/>
            </p:cNvCxnSpPr>
            <p:nvPr/>
          </p:nvCxnSpPr>
          <p:spPr bwMode="auto">
            <a:xfrm>
              <a:off x="9737725" y="3633788"/>
              <a:ext cx="0" cy="1149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9126537" y="30448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126537" y="4797425"/>
              <a:ext cx="1222375" cy="574675"/>
            </a:xfrm>
            <a:prstGeom prst="ellipse">
              <a:avLst/>
            </a:prstGeom>
            <a:solidFill>
              <a:srgbClr val="C0C0C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>
                  <a:latin typeface="Calibri"/>
                  <a:cs typeface="Calibri"/>
                </a:rPr>
                <a:t>Forecast</a:t>
              </a:r>
            </a:p>
            <a:p>
              <a:pPr algn="ctr" rtl="1"/>
              <a:r>
                <a:rPr lang="en-US">
                  <a:latin typeface="Calibri"/>
                  <a:cs typeface="Calibri"/>
                </a:rPr>
                <a:t>=bad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9202737" y="12573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Umbrella</a:t>
              </a:r>
            </a:p>
          </p:txBody>
        </p:sp>
        <p:grpSp>
          <p:nvGrpSpPr>
            <p:cNvPr id="35" name="Group 7"/>
            <p:cNvGrpSpPr>
              <a:grpSpLocks/>
            </p:cNvGrpSpPr>
            <p:nvPr/>
          </p:nvGrpSpPr>
          <p:grpSpPr bwMode="auto">
            <a:xfrm>
              <a:off x="11412537" y="2324100"/>
              <a:ext cx="838200" cy="533400"/>
              <a:chOff x="4368" y="1728"/>
              <a:chExt cx="528" cy="336"/>
            </a:xfrm>
          </p:grpSpPr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39" name="AutoShape 10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345737" y="1524000"/>
              <a:ext cx="1066800" cy="1111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" name="AutoShape 11"/>
            <p:cNvCxnSpPr>
              <a:cxnSpLocks noChangeShapeType="1"/>
              <a:stCxn id="32" idx="6"/>
              <a:endCxn id="36" idx="1"/>
            </p:cNvCxnSpPr>
            <p:nvPr/>
          </p:nvCxnSpPr>
          <p:spPr bwMode="auto">
            <a:xfrm flipV="1">
              <a:off x="10363200" y="25908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21272"/>
            <a:ext cx="1828800" cy="12605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876800"/>
            <a:ext cx="1210033" cy="91439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876800"/>
            <a:ext cx="1133567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876800"/>
            <a:ext cx="1066800" cy="7824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876800"/>
            <a:ext cx="1219200" cy="7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animBg="1"/>
      <p:bldP spid="23558" grpId="0" animBg="1"/>
      <p:bldP spid="23561" grpId="0"/>
      <p:bldP spid="23562" grpId="0"/>
      <p:bldP spid="18" grpId="0" animBg="1"/>
      <p:bldP spid="23565" grpId="0"/>
      <p:bldP spid="23568" grpId="0"/>
      <p:bldP spid="23573" grpId="0"/>
      <p:bldP spid="23574" grpId="0"/>
      <p:bldP spid="2357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 Decision Network</a:t>
            </a:r>
          </a:p>
        </p:txBody>
      </p:sp>
      <p:cxnSp>
        <p:nvCxnSpPr>
          <p:cNvPr id="6" name="AutoShape 3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1883308" y="3830461"/>
            <a:ext cx="18288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895600" y="3276600"/>
            <a:ext cx="1633016" cy="5538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Ghost Location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1430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(1,1)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200400" y="1752600"/>
            <a:ext cx="885709" cy="4691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Bust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5352817" y="2690989"/>
            <a:ext cx="649520" cy="469194"/>
            <a:chOff x="4368" y="1728"/>
            <a:chExt cx="528" cy="336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1" name="AutoShape 10"/>
          <p:cNvCxnSpPr>
            <a:cxnSpLocks noChangeShapeType="1"/>
            <a:stCxn id="9" idx="3"/>
          </p:cNvCxnSpPr>
          <p:nvPr/>
        </p:nvCxnSpPr>
        <p:spPr bwMode="auto">
          <a:xfrm>
            <a:off x="4086109" y="1987197"/>
            <a:ext cx="1324091" cy="90840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AutoShape 11"/>
          <p:cNvCxnSpPr>
            <a:cxnSpLocks noChangeShapeType="1"/>
            <a:stCxn id="7" idx="6"/>
          </p:cNvCxnSpPr>
          <p:nvPr/>
        </p:nvCxnSpPr>
        <p:spPr bwMode="auto">
          <a:xfrm flipV="1">
            <a:off x="4528616" y="2895600"/>
            <a:ext cx="881584" cy="6579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2743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(1,2)</a:t>
            </a: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3434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(1,3)</a:t>
            </a: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8839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(1,n)</a:t>
            </a:r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1143000" y="5105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(2,1)</a:t>
            </a: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1143000" y="6248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(m,1)</a:t>
            </a:r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8839200" y="61722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m,n</a:t>
            </a:r>
            <a:r>
              <a:rPr lang="en-US" dirty="0">
                <a:latin typeface="Calibri" pitchFamily="34" charset="0"/>
                <a:cs typeface="Calibri" pitchFamily="34" charset="0"/>
              </a:rPr>
              <a:t>)</a:t>
            </a:r>
          </a:p>
        </p:txBody>
      </p:sp>
      <p:cxnSp>
        <p:nvCxnSpPr>
          <p:cNvPr id="34" name="AutoShape 3"/>
          <p:cNvCxnSpPr>
            <a:cxnSpLocks noChangeShapeType="1"/>
            <a:stCxn id="7" idx="4"/>
            <a:endCxn id="28" idx="0"/>
          </p:cNvCxnSpPr>
          <p:nvPr/>
        </p:nvCxnSpPr>
        <p:spPr bwMode="auto">
          <a:xfrm flipH="1">
            <a:off x="3483508" y="3830461"/>
            <a:ext cx="228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7" name="AutoShape 3"/>
          <p:cNvCxnSpPr>
            <a:cxnSpLocks noChangeShapeType="1"/>
            <a:stCxn id="7" idx="4"/>
            <a:endCxn id="29" idx="0"/>
          </p:cNvCxnSpPr>
          <p:nvPr/>
        </p:nvCxnSpPr>
        <p:spPr bwMode="auto">
          <a:xfrm>
            <a:off x="3712108" y="3830461"/>
            <a:ext cx="1371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0" name="AutoShape 3"/>
          <p:cNvCxnSpPr>
            <a:cxnSpLocks noChangeShapeType="1"/>
            <a:stCxn id="7" idx="4"/>
            <a:endCxn id="30" idx="0"/>
          </p:cNvCxnSpPr>
          <p:nvPr/>
        </p:nvCxnSpPr>
        <p:spPr bwMode="auto">
          <a:xfrm>
            <a:off x="3712108" y="3830461"/>
            <a:ext cx="58674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3" name="AutoShape 3"/>
          <p:cNvCxnSpPr>
            <a:cxnSpLocks noChangeShapeType="1"/>
            <a:stCxn id="7" idx="4"/>
            <a:endCxn id="31" idx="0"/>
          </p:cNvCxnSpPr>
          <p:nvPr/>
        </p:nvCxnSpPr>
        <p:spPr bwMode="auto">
          <a:xfrm flipH="1">
            <a:off x="1883308" y="3830461"/>
            <a:ext cx="1828800" cy="1274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6" name="AutoShape 3"/>
          <p:cNvCxnSpPr>
            <a:cxnSpLocks noChangeShapeType="1"/>
            <a:stCxn id="7" idx="4"/>
            <a:endCxn id="32" idx="0"/>
          </p:cNvCxnSpPr>
          <p:nvPr/>
        </p:nvCxnSpPr>
        <p:spPr bwMode="auto">
          <a:xfrm flipH="1">
            <a:off x="1883308" y="3830461"/>
            <a:ext cx="1828800" cy="2417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9" name="AutoShape 3"/>
          <p:cNvCxnSpPr>
            <a:cxnSpLocks noChangeShapeType="1"/>
            <a:stCxn id="7" idx="4"/>
            <a:endCxn id="33" idx="0"/>
          </p:cNvCxnSpPr>
          <p:nvPr/>
        </p:nvCxnSpPr>
        <p:spPr bwMode="auto">
          <a:xfrm>
            <a:off x="3712108" y="3830461"/>
            <a:ext cx="5867400" cy="23417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2" name="TextBox 51"/>
          <p:cNvSpPr txBox="1"/>
          <p:nvPr/>
        </p:nvSpPr>
        <p:spPr>
          <a:xfrm>
            <a:off x="5181600" y="60198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34200" y="4343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9130242" y="5105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456129" y="5478072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915400" y="1143000"/>
            <a:ext cx="3266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Demo: Ghostbusters with probability </a:t>
            </a:r>
          </a:p>
        </p:txBody>
      </p:sp>
    </p:spTree>
    <p:extLst>
      <p:ext uri="{BB962C8B-B14F-4D97-AF65-F5344CB8AC3E}">
        <p14:creationId xmlns:p14="http://schemas.microsoft.com/office/powerpoint/2010/main" val="277014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2" grpId="0"/>
      <p:bldP spid="53" grpId="0"/>
      <p:bldP spid="54" grpId="0"/>
      <p:bldP spid="5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29311"/>
            <a:ext cx="8885899" cy="56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00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Value of Information</a:t>
            </a:r>
          </a:p>
        </p:txBody>
      </p:sp>
      <p:sp>
        <p:nvSpPr>
          <p:cNvPr id="1185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Idea: compute value of acquiring evidence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Can be done directly from decision network</a:t>
            </a:r>
          </a:p>
          <a:p>
            <a:pPr>
              <a:lnSpc>
                <a:spcPct val="80000"/>
              </a:lnSpc>
            </a:pPr>
            <a:endParaRPr lang="en-US" sz="200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Example: buying oil drilling rights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Two blocks A and B, exactly one has oil, worth k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You can drill in one location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Prior probabilities 0.5 each, &amp; mutually exclusive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Drilling in either A or B has EU = k/2, MEU = k/2</a:t>
            </a:r>
          </a:p>
          <a:p>
            <a:pPr lvl="1">
              <a:lnSpc>
                <a:spcPct val="80000"/>
              </a:lnSpc>
            </a:pPr>
            <a:endParaRPr lang="en-US" sz="180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Question: what</a:t>
            </a:r>
            <a:r>
              <a:rPr lang="ja-JP" altLang="en-US" sz="2000">
                <a:ea typeface="ＭＳ Ｐゴシック" pitchFamily="34" charset="-128"/>
              </a:rPr>
              <a:t>’</a:t>
            </a:r>
            <a:r>
              <a:rPr lang="en-US" altLang="ja-JP" sz="2000">
                <a:ea typeface="ＭＳ Ｐゴシック" pitchFamily="34" charset="-128"/>
              </a:rPr>
              <a:t>s the </a:t>
            </a:r>
            <a:r>
              <a:rPr lang="en-US" altLang="ja-JP" sz="2000">
                <a:solidFill>
                  <a:srgbClr val="A50021"/>
                </a:solidFill>
                <a:ea typeface="ＭＳ Ｐゴシック" pitchFamily="34" charset="-128"/>
              </a:rPr>
              <a:t>value of information</a:t>
            </a:r>
            <a:r>
              <a:rPr lang="en-US" altLang="ja-JP" sz="2000">
                <a:ea typeface="ＭＳ Ｐゴシック" pitchFamily="34" charset="-128"/>
              </a:rPr>
              <a:t> of O?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Value of knowing which of A or B has oil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Value is expected gain in MEU from new info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Survey may say </a:t>
            </a:r>
            <a:r>
              <a:rPr lang="ja-JP" altLang="en-US" sz="1800">
                <a:ea typeface="ＭＳ Ｐゴシック" pitchFamily="34" charset="-128"/>
              </a:rPr>
              <a:t>“</a:t>
            </a:r>
            <a:r>
              <a:rPr lang="en-US" altLang="ja-JP" sz="1800">
                <a:ea typeface="ＭＳ Ｐゴシック" pitchFamily="34" charset="-128"/>
              </a:rPr>
              <a:t>oil in a</a:t>
            </a:r>
            <a:r>
              <a:rPr lang="ja-JP" altLang="en-US" sz="1800">
                <a:ea typeface="ＭＳ Ｐゴシック" pitchFamily="34" charset="-128"/>
              </a:rPr>
              <a:t>”</a:t>
            </a:r>
            <a:r>
              <a:rPr lang="en-US" altLang="ja-JP" sz="1800">
                <a:ea typeface="ＭＳ Ｐゴシック" pitchFamily="34" charset="-128"/>
              </a:rPr>
              <a:t> or </a:t>
            </a:r>
            <a:r>
              <a:rPr lang="ja-JP" altLang="en-US" sz="1800">
                <a:ea typeface="ＭＳ Ｐゴシック" pitchFamily="34" charset="-128"/>
              </a:rPr>
              <a:t>“</a:t>
            </a:r>
            <a:r>
              <a:rPr lang="en-US" altLang="ja-JP" sz="1800">
                <a:ea typeface="ＭＳ Ｐゴシック" pitchFamily="34" charset="-128"/>
              </a:rPr>
              <a:t>oil in b,</a:t>
            </a:r>
            <a:r>
              <a:rPr lang="ja-JP" altLang="en-US" sz="1800">
                <a:ea typeface="ＭＳ Ｐゴシック" pitchFamily="34" charset="-128"/>
              </a:rPr>
              <a:t>”</a:t>
            </a:r>
            <a:r>
              <a:rPr lang="en-US" altLang="ja-JP" sz="1800">
                <a:ea typeface="ＭＳ Ｐゴシック" pitchFamily="34" charset="-128"/>
              </a:rPr>
              <a:t> prob 0.5 each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If we know OilLoc, MEU is k (either way)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Gain in MEU from knowing OilLoc?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VPI(OilLoc) = k/2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Fair price of information: k/2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>
                <a:ea typeface="ＭＳ Ｐゴシック" pitchFamily="34" charset="-128"/>
              </a:rPr>
              <a:t>	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543800" y="1752600"/>
            <a:ext cx="2514600" cy="1412875"/>
            <a:chOff x="6400800" y="2046288"/>
            <a:chExt cx="2514600" cy="1412875"/>
          </a:xfrm>
        </p:grpSpPr>
        <p:sp>
          <p:nvSpPr>
            <p:cNvPr id="24622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Palatino"/>
                  <a:cs typeface="Palatino"/>
                </a:rPr>
                <a:t>OilLoc</a:t>
              </a:r>
            </a:p>
          </p:txBody>
        </p:sp>
        <p:sp>
          <p:nvSpPr>
            <p:cNvPr id="24623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Palatino"/>
                  <a:cs typeface="Palatino"/>
                </a:rPr>
                <a:t>DrillLoc</a:t>
              </a:r>
            </a:p>
          </p:txBody>
        </p:sp>
        <p:grpSp>
          <p:nvGrpSpPr>
            <p:cNvPr id="24624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24627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4628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Palatino"/>
                    <a:cs typeface="Palatino"/>
                  </a:rPr>
                  <a:t>U</a:t>
                </a:r>
              </a:p>
            </p:txBody>
          </p:sp>
        </p:grpSp>
        <p:cxnSp>
          <p:nvCxnSpPr>
            <p:cNvPr id="24625" name="AutoShape 9"/>
            <p:cNvCxnSpPr>
              <a:cxnSpLocks noChangeShapeType="1"/>
              <a:stCxn id="24623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626" name="AutoShape 10"/>
            <p:cNvCxnSpPr>
              <a:cxnSpLocks noChangeShapeType="1"/>
              <a:stCxn id="24622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11" name="Group 12"/>
          <p:cNvGraphicFramePr>
            <a:graphicFrameLocks noGrp="1"/>
          </p:cNvGraphicFramePr>
          <p:nvPr/>
        </p:nvGraphicFramePr>
        <p:xfrm>
          <a:off x="10363200" y="1524000"/>
          <a:ext cx="1295400" cy="1722438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6553200" y="2454247"/>
          <a:ext cx="838200" cy="1050953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Value of Perfect Information</a:t>
            </a:r>
          </a:p>
        </p:txBody>
      </p:sp>
      <p:cxnSp>
        <p:nvCxnSpPr>
          <p:cNvPr id="25602" name="AutoShape 3"/>
          <p:cNvCxnSpPr>
            <a:cxnSpLocks noChangeShapeType="1"/>
            <a:stCxn id="25603" idx="4"/>
            <a:endCxn id="25604" idx="0"/>
          </p:cNvCxnSpPr>
          <p:nvPr/>
        </p:nvCxnSpPr>
        <p:spPr bwMode="auto">
          <a:xfrm>
            <a:off x="7392988" y="2951163"/>
            <a:ext cx="0" cy="692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6781800" y="2362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Palatino"/>
                <a:cs typeface="Palatino"/>
              </a:rPr>
              <a:t>Weather</a:t>
            </a: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67818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Palatino"/>
                <a:cs typeface="Palatino"/>
              </a:rPr>
              <a:t>Forecast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858000" y="1371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Palatino"/>
                <a:cs typeface="Palatino"/>
              </a:rPr>
              <a:t>Umbrella</a:t>
            </a:r>
          </a:p>
        </p:txBody>
      </p:sp>
      <p:grpSp>
        <p:nvGrpSpPr>
          <p:cNvPr id="25606" name="Group 7"/>
          <p:cNvGrpSpPr>
            <a:grpSpLocks/>
          </p:cNvGrpSpPr>
          <p:nvPr/>
        </p:nvGrpSpPr>
        <p:grpSpPr bwMode="auto">
          <a:xfrm>
            <a:off x="9067800" y="1828800"/>
            <a:ext cx="838200" cy="533400"/>
            <a:chOff x="4368" y="1728"/>
            <a:chExt cx="528" cy="336"/>
          </a:xfrm>
        </p:grpSpPr>
        <p:sp>
          <p:nvSpPr>
            <p:cNvPr id="25662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25663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U</a:t>
              </a:r>
            </a:p>
          </p:txBody>
        </p:sp>
      </p:grpSp>
      <p:cxnSp>
        <p:nvCxnSpPr>
          <p:cNvPr id="25607" name="AutoShape 10"/>
          <p:cNvCxnSpPr>
            <a:cxnSpLocks noChangeShapeType="1"/>
            <a:stCxn id="25605" idx="3"/>
          </p:cNvCxnSpPr>
          <p:nvPr/>
        </p:nvCxnSpPr>
        <p:spPr bwMode="auto">
          <a:xfrm>
            <a:off x="8015288" y="1638300"/>
            <a:ext cx="1038225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08" name="AutoShape 11"/>
          <p:cNvCxnSpPr>
            <a:cxnSpLocks noChangeShapeType="1"/>
            <a:stCxn id="25603" idx="6"/>
          </p:cNvCxnSpPr>
          <p:nvPr/>
        </p:nvCxnSpPr>
        <p:spPr bwMode="auto">
          <a:xfrm flipV="1">
            <a:off x="8018463" y="2095500"/>
            <a:ext cx="1035050" cy="5540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8907" name="Group 43"/>
          <p:cNvGraphicFramePr>
            <a:graphicFrameLocks noGrp="1"/>
          </p:cNvGraphicFramePr>
          <p:nvPr/>
        </p:nvGraphicFramePr>
        <p:xfrm>
          <a:off x="10287000" y="1371600"/>
          <a:ext cx="1676400" cy="1600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88908" name="Text Box 44"/>
          <p:cNvSpPr txBox="1">
            <a:spLocks noChangeArrowheads="1"/>
          </p:cNvSpPr>
          <p:nvPr/>
        </p:nvSpPr>
        <p:spPr bwMode="auto">
          <a:xfrm>
            <a:off x="457200" y="14478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MEU with no evidence</a:t>
            </a:r>
          </a:p>
        </p:txBody>
      </p:sp>
      <p:pic>
        <p:nvPicPr>
          <p:cNvPr id="1188909" name="Picture 4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0" name="Text Box 46"/>
          <p:cNvSpPr txBox="1">
            <a:spLocks noChangeArrowheads="1"/>
          </p:cNvSpPr>
          <p:nvPr/>
        </p:nvSpPr>
        <p:spPr bwMode="auto">
          <a:xfrm>
            <a:off x="457200" y="24384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MEU if forecast is bad</a:t>
            </a:r>
          </a:p>
        </p:txBody>
      </p:sp>
      <p:pic>
        <p:nvPicPr>
          <p:cNvPr id="1188911" name="Picture 4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82913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2" name="Text Box 48"/>
          <p:cNvSpPr txBox="1">
            <a:spLocks noChangeArrowheads="1"/>
          </p:cNvSpPr>
          <p:nvPr/>
        </p:nvSpPr>
        <p:spPr bwMode="auto">
          <a:xfrm>
            <a:off x="457200" y="34290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MEU if forecast is good</a:t>
            </a:r>
          </a:p>
        </p:txBody>
      </p:sp>
      <p:pic>
        <p:nvPicPr>
          <p:cNvPr id="1188944" name="Picture 8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962400"/>
            <a:ext cx="4597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88935" name="Group 71"/>
          <p:cNvGraphicFramePr>
            <a:graphicFrameLocks noGrp="1"/>
          </p:cNvGraphicFramePr>
          <p:nvPr/>
        </p:nvGraphicFramePr>
        <p:xfrm>
          <a:off x="1447800" y="4876800"/>
          <a:ext cx="1143000" cy="82245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P(F)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good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0.59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bad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0.41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936" name="AutoShape 72"/>
          <p:cNvSpPr>
            <a:spLocks noChangeArrowheads="1"/>
          </p:cNvSpPr>
          <p:nvPr/>
        </p:nvSpPr>
        <p:spPr bwMode="auto">
          <a:xfrm>
            <a:off x="2819400" y="5072063"/>
            <a:ext cx="381000" cy="381000"/>
          </a:xfrm>
          <a:prstGeom prst="rightArrow">
            <a:avLst>
              <a:gd name="adj1" fmla="val 50000"/>
              <a:gd name="adj2" fmla="val 470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5865813"/>
            <a:ext cx="6178550" cy="838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88938" name="Text Box 74"/>
          <p:cNvSpPr txBox="1">
            <a:spLocks noChangeArrowheads="1"/>
          </p:cNvSpPr>
          <p:nvPr/>
        </p:nvSpPr>
        <p:spPr bwMode="auto">
          <a:xfrm>
            <a:off x="457200" y="4281488"/>
            <a:ext cx="259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Forecast distribution</a:t>
            </a:r>
          </a:p>
        </p:txBody>
      </p:sp>
      <p:pic>
        <p:nvPicPr>
          <p:cNvPr id="32" name="Picture 3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29200"/>
            <a:ext cx="3048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435600"/>
            <a:ext cx="16764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086600" y="5410200"/>
            <a:ext cx="5334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latin typeface="Palatino"/>
              <a:cs typeface="Palatino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389465"/>
            <a:ext cx="3581399" cy="24685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820400" y="464820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6528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908" grpId="0"/>
      <p:bldP spid="1188910" grpId="0"/>
      <p:bldP spid="1188912" grpId="0"/>
      <p:bldP spid="1188936" grpId="0" animBg="1"/>
      <p:bldP spid="11889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Value of Information</a:t>
            </a:r>
          </a:p>
        </p:txBody>
      </p:sp>
      <p:sp>
        <p:nvSpPr>
          <p:cNvPr id="114381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447800"/>
            <a:ext cx="82296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Assume we have evidence E=e.  Value if we act now:</a:t>
            </a: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Assume we see that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=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.  Value if we act then:</a:t>
            </a:r>
            <a:endParaRPr lang="en-US" altLang="ja-JP" sz="1800" baseline="-25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BUT </a:t>
            </a:r>
            <a:r>
              <a:rPr lang="en-US" sz="1800" dirty="0">
                <a:solidFill>
                  <a:srgbClr val="A50021"/>
                </a:solidFill>
                <a:ea typeface="ＭＳ Ｐゴシック" pitchFamily="34" charset="-128"/>
              </a:rPr>
              <a:t>E</a:t>
            </a:r>
            <a:r>
              <a:rPr lang="ja-JP" altLang="en-US" sz="1800" dirty="0">
                <a:solidFill>
                  <a:srgbClr val="A50021"/>
                </a:solidFill>
                <a:ea typeface="ＭＳ Ｐゴシック" pitchFamily="34" charset="-128"/>
              </a:rPr>
              <a:t>’</a:t>
            </a:r>
            <a:r>
              <a:rPr lang="en-US" altLang="ja-JP" sz="1800" dirty="0">
                <a:solidFill>
                  <a:srgbClr val="A50021"/>
                </a:solidFill>
                <a:ea typeface="ＭＳ Ｐゴシック" pitchFamily="34" charset="-128"/>
              </a:rPr>
              <a:t> is a random variable whose value is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solidFill>
                  <a:srgbClr val="A50021"/>
                </a:solidFill>
                <a:ea typeface="ＭＳ Ｐゴシック" pitchFamily="34" charset="-128"/>
              </a:rPr>
              <a:t>	unknown</a:t>
            </a:r>
            <a:r>
              <a:rPr lang="en-US" sz="1800" dirty="0">
                <a:ea typeface="ＭＳ Ｐゴシック" pitchFamily="34" charset="-128"/>
              </a:rPr>
              <a:t>, so we don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t know what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will be</a:t>
            </a:r>
          </a:p>
          <a:p>
            <a:pPr lvl="1">
              <a:lnSpc>
                <a:spcPct val="80000"/>
              </a:lnSpc>
            </a:pPr>
            <a:endParaRPr lang="en-US" sz="1400" dirty="0">
              <a:solidFill>
                <a:srgbClr val="A50021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Expected value if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is revealed and then we act:</a:t>
            </a: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Value of information: how much MEU goes up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ea typeface="ＭＳ Ｐゴシック" pitchFamily="34" charset="-128"/>
              </a:rPr>
              <a:t>	by revealing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first then acting, over acting now: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</p:txBody>
      </p:sp>
      <p:pic>
        <p:nvPicPr>
          <p:cNvPr id="69" name="Picture 6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6019800"/>
            <a:ext cx="45545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2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423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3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819400"/>
            <a:ext cx="49006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7053263" y="1382713"/>
            <a:ext cx="2962275" cy="1425575"/>
            <a:chOff x="6062652" y="1383268"/>
            <a:chExt cx="2962402" cy="1424464"/>
          </a:xfrm>
        </p:grpSpPr>
        <p:sp>
          <p:nvSpPr>
            <p:cNvPr id="26713" name="TextBox 37"/>
            <p:cNvSpPr txBox="1">
              <a:spLocks noChangeArrowheads="1"/>
            </p:cNvSpPr>
            <p:nvPr/>
          </p:nvSpPr>
          <p:spPr bwMode="auto">
            <a:xfrm>
              <a:off x="6062652" y="2133600"/>
              <a:ext cx="13287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P(s | +e)</a:t>
              </a:r>
            </a:p>
          </p:txBody>
        </p:sp>
        <p:grpSp>
          <p:nvGrpSpPr>
            <p:cNvPr id="26714" name="Group 124"/>
            <p:cNvGrpSpPr>
              <a:grpSpLocks/>
            </p:cNvGrpSpPr>
            <p:nvPr/>
          </p:nvGrpSpPr>
          <p:grpSpPr bwMode="auto">
            <a:xfrm>
              <a:off x="6629400" y="1383268"/>
              <a:ext cx="2395654" cy="1424464"/>
              <a:chOff x="6629400" y="1383268"/>
              <a:chExt cx="2395654" cy="1424464"/>
            </a:xfrm>
          </p:grpSpPr>
          <p:grpSp>
            <p:nvGrpSpPr>
              <p:cNvPr id="26715" name="Group 7"/>
              <p:cNvGrpSpPr>
                <a:grpSpLocks/>
              </p:cNvGrpSpPr>
              <p:nvPr/>
            </p:nvGrpSpPr>
            <p:grpSpPr bwMode="auto">
              <a:xfrm>
                <a:off x="6934200" y="1600586"/>
                <a:ext cx="2090854" cy="1104256"/>
                <a:chOff x="228600" y="1677500"/>
                <a:chExt cx="8534400" cy="3148500"/>
              </a:xfrm>
            </p:grpSpPr>
            <p:grpSp>
              <p:nvGrpSpPr>
                <p:cNvPr id="26719" name="Group 5"/>
                <p:cNvGrpSpPr>
                  <a:grpSpLocks/>
                </p:cNvGrpSpPr>
                <p:nvPr/>
              </p:nvGrpSpPr>
              <p:grpSpPr bwMode="auto">
                <a:xfrm>
                  <a:off x="2286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8" name="Freeform 33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9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sp>
              <p:nvSpPr>
                <p:cNvPr id="26720" name="Oval 3"/>
                <p:cNvSpPr>
                  <a:spLocks noChangeArrowheads="1"/>
                </p:cNvSpPr>
                <p:nvPr/>
              </p:nvSpPr>
              <p:spPr bwMode="auto">
                <a:xfrm>
                  <a:off x="1524000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21" name="Oval 3"/>
                <p:cNvSpPr>
                  <a:spLocks noChangeArrowheads="1"/>
                </p:cNvSpPr>
                <p:nvPr/>
              </p:nvSpPr>
              <p:spPr bwMode="auto">
                <a:xfrm>
                  <a:off x="6245225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Palatino"/>
                    <a:cs typeface="Palatino"/>
                  </a:endParaRPr>
                </a:p>
              </p:txBody>
            </p:sp>
            <p:cxnSp>
              <p:nvCxnSpPr>
                <p:cNvPr id="12" name="Straight Arrow Connector 11"/>
                <p:cNvCxnSpPr>
                  <a:stCxn id="16" idx="3"/>
                  <a:endCxn id="26720" idx="0"/>
                </p:cNvCxnSpPr>
                <p:nvPr/>
              </p:nvCxnSpPr>
              <p:spPr>
                <a:xfrm rot="5400000">
                  <a:off x="2914857" y="1353304"/>
                  <a:ext cx="764355" cy="23263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stCxn id="16" idx="3"/>
                  <a:endCxn id="26721" idx="0"/>
                </p:cNvCxnSpPr>
                <p:nvPr/>
              </p:nvCxnSpPr>
              <p:spPr>
                <a:xfrm rot="16200000" flipH="1">
                  <a:off x="5276855" y="1317665"/>
                  <a:ext cx="764355" cy="23976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Isosceles Triangle 15"/>
                <p:cNvSpPr/>
                <p:nvPr/>
              </p:nvSpPr>
              <p:spPr>
                <a:xfrm>
                  <a:off x="3883483" y="1677500"/>
                  <a:ext cx="1146980" cy="45680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500" dirty="0">
                    <a:solidFill>
                      <a:schemeClr val="tx1"/>
                    </a:solidFill>
                    <a:latin typeface="Palatino"/>
                    <a:cs typeface="Palatino"/>
                  </a:endParaRPr>
                </a:p>
              </p:txBody>
            </p:sp>
            <p:cxnSp>
              <p:nvCxnSpPr>
                <p:cNvPr id="17" name="Straight Arrow Connector 16"/>
                <p:cNvCxnSpPr>
                  <a:stCxn id="26720" idx="4"/>
                </p:cNvCxnSpPr>
                <p:nvPr/>
              </p:nvCxnSpPr>
              <p:spPr>
                <a:xfrm rot="5400000">
                  <a:off x="1201242" y="3336459"/>
                  <a:ext cx="796016" cy="106921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6" name="Group 21"/>
                <p:cNvGrpSpPr>
                  <a:grpSpLocks/>
                </p:cNvGrpSpPr>
                <p:nvPr/>
              </p:nvGrpSpPr>
              <p:grpSpPr bwMode="auto">
                <a:xfrm>
                  <a:off x="22098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6" name="Freeform 31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0" name="Straight Arrow Connector 19"/>
                <p:cNvCxnSpPr>
                  <a:stCxn id="26720" idx="4"/>
                </p:cNvCxnSpPr>
                <p:nvPr/>
              </p:nvCxnSpPr>
              <p:spPr>
                <a:xfrm rot="16200000" flipH="1">
                  <a:off x="2231576" y="3375339"/>
                  <a:ext cx="796016" cy="9914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8" name="Group 34"/>
                <p:cNvGrpSpPr>
                  <a:grpSpLocks/>
                </p:cNvGrpSpPr>
                <p:nvPr/>
              </p:nvGrpSpPr>
              <p:grpSpPr bwMode="auto">
                <a:xfrm>
                  <a:off x="49530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4" name="Freeform 29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5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rot="5400000">
                  <a:off x="5925233" y="3336458"/>
                  <a:ext cx="796016" cy="10692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30" name="Group 38"/>
                <p:cNvGrpSpPr>
                  <a:grpSpLocks/>
                </p:cNvGrpSpPr>
                <p:nvPr/>
              </p:nvGrpSpPr>
              <p:grpSpPr bwMode="auto">
                <a:xfrm>
                  <a:off x="69342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2" name="Freeform 27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5" name="Straight Arrow Connector 24"/>
                <p:cNvCxnSpPr/>
                <p:nvPr/>
              </p:nvCxnSpPr>
              <p:spPr>
                <a:xfrm rot="16200000" flipH="1">
                  <a:off x="6955571" y="3375340"/>
                  <a:ext cx="796016" cy="99145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16" name="TextBox 35"/>
              <p:cNvSpPr txBox="1">
                <a:spLocks noChangeArrowheads="1"/>
              </p:cNvSpPr>
              <p:nvPr/>
            </p:nvSpPr>
            <p:spPr bwMode="auto">
              <a:xfrm>
                <a:off x="7272379" y="1383268"/>
                <a:ext cx="728622" cy="369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{+e}</a:t>
                </a:r>
              </a:p>
            </p:txBody>
          </p:sp>
          <p:sp>
            <p:nvSpPr>
              <p:cNvPr id="26717" name="TextBox 36"/>
              <p:cNvSpPr txBox="1">
                <a:spLocks noChangeArrowheads="1"/>
              </p:cNvSpPr>
              <p:nvPr/>
            </p:nvSpPr>
            <p:spPr bwMode="auto">
              <a:xfrm>
                <a:off x="7162800" y="1611868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a</a:t>
                </a:r>
              </a:p>
            </p:txBody>
          </p:sp>
          <p:sp>
            <p:nvSpPr>
              <p:cNvPr id="26718" name="TextBox 38"/>
              <p:cNvSpPr txBox="1">
                <a:spLocks noChangeArrowheads="1"/>
              </p:cNvSpPr>
              <p:nvPr/>
            </p:nvSpPr>
            <p:spPr bwMode="auto">
              <a:xfrm>
                <a:off x="6629400" y="2438400"/>
                <a:ext cx="10668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U</a:t>
                </a:r>
              </a:p>
            </p:txBody>
          </p:sp>
        </p:grp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6705600" y="2895600"/>
            <a:ext cx="3309938" cy="1412875"/>
            <a:chOff x="5714988" y="2895600"/>
            <a:chExt cx="3310066" cy="1412796"/>
          </a:xfrm>
        </p:grpSpPr>
        <p:grpSp>
          <p:nvGrpSpPr>
            <p:cNvPr id="26687" name="Group 39"/>
            <p:cNvGrpSpPr>
              <a:grpSpLocks/>
            </p:cNvGrpSpPr>
            <p:nvPr/>
          </p:nvGrpSpPr>
          <p:grpSpPr bwMode="auto">
            <a:xfrm>
              <a:off x="6934200" y="3113076"/>
              <a:ext cx="2090854" cy="1104097"/>
              <a:chOff x="228600" y="1677951"/>
              <a:chExt cx="8534400" cy="3148049"/>
            </a:xfrm>
          </p:grpSpPr>
          <p:grpSp>
            <p:nvGrpSpPr>
              <p:cNvPr id="26692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11" name="Freeform 5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93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94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44" name="Straight Arrow Connector 43"/>
              <p:cNvCxnSpPr>
                <a:stCxn id="46" idx="3"/>
                <a:endCxn id="26693" idx="0"/>
              </p:cNvCxnSpPr>
              <p:nvPr/>
            </p:nvCxnSpPr>
            <p:spPr>
              <a:xfrm rot="5400000">
                <a:off x="2916868" y="1352102"/>
                <a:ext cx="760384" cy="23263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6" idx="3"/>
                <a:endCxn id="26694" idx="0"/>
              </p:cNvCxnSpPr>
              <p:nvPr/>
            </p:nvCxnSpPr>
            <p:spPr>
              <a:xfrm rot="16200000" flipH="1">
                <a:off x="5278855" y="1316462"/>
                <a:ext cx="760384" cy="23976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Isosceles Triangle 45"/>
              <p:cNvSpPr/>
              <p:nvPr/>
            </p:nvSpPr>
            <p:spPr>
              <a:xfrm>
                <a:off x="3883504" y="1677951"/>
                <a:ext cx="1146975" cy="45713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47" name="Straight Arrow Connector 46"/>
              <p:cNvCxnSpPr>
                <a:stCxn id="26693" idx="4"/>
              </p:cNvCxnSpPr>
              <p:nvPr/>
            </p:nvCxnSpPr>
            <p:spPr>
              <a:xfrm rot="5400000">
                <a:off x="1200985" y="3333974"/>
                <a:ext cx="796593" cy="10692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99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9" name="Freeform 5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1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49" name="Straight Arrow Connector 48"/>
              <p:cNvCxnSpPr>
                <a:stCxn id="26693" idx="4"/>
              </p:cNvCxnSpPr>
              <p:nvPr/>
            </p:nvCxnSpPr>
            <p:spPr>
              <a:xfrm rot="16200000" flipH="1">
                <a:off x="2231314" y="3372854"/>
                <a:ext cx="796593" cy="9914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1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7" name="Freeform 5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0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5924955" y="3333974"/>
                <a:ext cx="796593" cy="10692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3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5" name="Freeform 5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0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6955289" y="3372855"/>
                <a:ext cx="796593" cy="99144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88" name="TextBox 61"/>
            <p:cNvSpPr txBox="1">
              <a:spLocks noChangeArrowheads="1"/>
            </p:cNvSpPr>
            <p:nvPr/>
          </p:nvSpPr>
          <p:spPr bwMode="auto">
            <a:xfrm>
              <a:off x="6858108" y="2895600"/>
              <a:ext cx="1219171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{+e, 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latin typeface="Palatino"/>
                  <a:cs typeface="Palatino"/>
                </a:rPr>
                <a:t>}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89" name="TextBox 62"/>
            <p:cNvSpPr txBox="1">
              <a:spLocks noChangeArrowheads="1"/>
            </p:cNvSpPr>
            <p:nvPr/>
          </p:nvSpPr>
          <p:spPr bwMode="auto">
            <a:xfrm>
              <a:off x="7162800" y="31242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26690" name="TextBox 63"/>
            <p:cNvSpPr txBox="1">
              <a:spLocks noChangeArrowheads="1"/>
            </p:cNvSpPr>
            <p:nvPr/>
          </p:nvSpPr>
          <p:spPr bwMode="auto">
            <a:xfrm>
              <a:off x="5714988" y="3645932"/>
              <a:ext cx="1828812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P(s | +e, 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latin typeface="Palatino"/>
                  <a:cs typeface="Palatino"/>
                </a:rPr>
                <a:t>)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91" name="TextBox 64"/>
            <p:cNvSpPr txBox="1">
              <a:spLocks noChangeArrowheads="1"/>
            </p:cNvSpPr>
            <p:nvPr/>
          </p:nvSpPr>
          <p:spPr bwMode="auto">
            <a:xfrm>
              <a:off x="6629400" y="3939064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U</a:t>
              </a:r>
            </a:p>
          </p:txBody>
        </p:sp>
      </p:grpSp>
      <p:pic>
        <p:nvPicPr>
          <p:cNvPr id="67" name="Picture 6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08513"/>
            <a:ext cx="45275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26"/>
          <p:cNvGrpSpPr>
            <a:grpSpLocks/>
          </p:cNvGrpSpPr>
          <p:nvPr/>
        </p:nvGrpSpPr>
        <p:grpSpPr bwMode="auto">
          <a:xfrm>
            <a:off x="7315200" y="4430714"/>
            <a:ext cx="2743200" cy="1556364"/>
            <a:chOff x="6324600" y="4431268"/>
            <a:chExt cx="2743200" cy="1556257"/>
          </a:xfrm>
        </p:grpSpPr>
        <p:grpSp>
          <p:nvGrpSpPr>
            <p:cNvPr id="26637" name="Group 69"/>
            <p:cNvGrpSpPr>
              <a:grpSpLocks/>
            </p:cNvGrpSpPr>
            <p:nvPr/>
          </p:nvGrpSpPr>
          <p:grpSpPr bwMode="auto">
            <a:xfrm>
              <a:off x="66294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66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5" name="Freeform 8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67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68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74" name="Straight Arrow Connector 73"/>
              <p:cNvCxnSpPr>
                <a:stCxn id="76" idx="3"/>
                <a:endCxn id="26667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6" idx="3"/>
                <a:endCxn id="26668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sosceles Triangle 75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77" name="Straight Arrow Connector 76"/>
              <p:cNvCxnSpPr>
                <a:stCxn id="26667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3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3" name="Freeform 8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79" name="Straight Arrow Connector 78"/>
              <p:cNvCxnSpPr>
                <a:stCxn id="26667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5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1" name="Freeform 8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81" name="Straight Arrow Connector 80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7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79" name="Freeform 8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83" name="Straight Arrow Connector 82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91"/>
            <p:cNvGrpSpPr>
              <a:grpSpLocks/>
            </p:cNvGrpSpPr>
            <p:nvPr/>
          </p:nvGrpSpPr>
          <p:grpSpPr bwMode="auto">
            <a:xfrm>
              <a:off x="79248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45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4" name="Freeform 111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46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47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96" name="Straight Arrow Connector 95"/>
              <p:cNvCxnSpPr>
                <a:stCxn id="98" idx="3"/>
                <a:endCxn id="26646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98" idx="3"/>
                <a:endCxn id="26647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Isosceles Triangle 97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99" name="Straight Arrow Connector 98"/>
              <p:cNvCxnSpPr>
                <a:stCxn id="26646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2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2" name="Freeform 10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1" name="Straight Arrow Connector 100"/>
              <p:cNvCxnSpPr>
                <a:stCxn id="26646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4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0" name="Freeform 10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3" name="Straight Arrow Connector 102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6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58" name="Freeform 10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5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39" name="Oval 3"/>
            <p:cNvSpPr>
              <a:spLocks noChangeArrowheads="1"/>
            </p:cNvSpPr>
            <p:nvPr/>
          </p:nvSpPr>
          <p:spPr bwMode="auto">
            <a:xfrm>
              <a:off x="7620000" y="4800600"/>
              <a:ext cx="299471" cy="2015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500">
                <a:latin typeface="Palatino"/>
                <a:cs typeface="Palatino"/>
              </a:endParaRPr>
            </a:p>
          </p:txBody>
        </p:sp>
        <p:cxnSp>
          <p:nvCxnSpPr>
            <p:cNvPr id="115" name="Straight Arrow Connector 114"/>
            <p:cNvCxnSpPr>
              <a:stCxn id="26639" idx="4"/>
            </p:cNvCxnSpPr>
            <p:nvPr/>
          </p:nvCxnSpPr>
          <p:spPr>
            <a:xfrm rot="5400000">
              <a:off x="7330292" y="4868574"/>
              <a:ext cx="304779" cy="573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26639" idx="4"/>
            </p:cNvCxnSpPr>
            <p:nvPr/>
          </p:nvCxnSpPr>
          <p:spPr>
            <a:xfrm rot="16200000" flipH="1">
              <a:off x="7977992" y="4793961"/>
              <a:ext cx="304779" cy="722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120"/>
            <p:cNvSpPr txBox="1">
              <a:spLocks noChangeArrowheads="1"/>
            </p:cNvSpPr>
            <p:nvPr/>
          </p:nvSpPr>
          <p:spPr bwMode="auto">
            <a:xfrm>
              <a:off x="7391400" y="4431268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{+e}</a:t>
              </a:r>
            </a:p>
          </p:txBody>
        </p:sp>
        <p:sp>
          <p:nvSpPr>
            <p:cNvPr id="26643" name="TextBox 121"/>
            <p:cNvSpPr txBox="1">
              <a:spLocks noChangeArrowheads="1"/>
            </p:cNvSpPr>
            <p:nvPr/>
          </p:nvSpPr>
          <p:spPr bwMode="auto">
            <a:xfrm>
              <a:off x="6324600" y="4736577"/>
              <a:ext cx="1600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P(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solidFill>
                    <a:srgbClr val="FF0000"/>
                  </a:solidFill>
                  <a:latin typeface="Palatino"/>
                  <a:cs typeface="Palatino"/>
                </a:rPr>
                <a:t> </a:t>
              </a:r>
              <a:r>
                <a:rPr lang="en-US" altLang="ja-JP" sz="1800" dirty="0">
                  <a:latin typeface="Palatino"/>
                  <a:cs typeface="Palatino"/>
                </a:rPr>
                <a:t>| +e)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44" name="TextBox 123"/>
            <p:cNvSpPr txBox="1">
              <a:spLocks noChangeArrowheads="1"/>
            </p:cNvSpPr>
            <p:nvPr/>
          </p:nvSpPr>
          <p:spPr bwMode="auto">
            <a:xfrm>
              <a:off x="6400800" y="5029714"/>
              <a:ext cx="1143000" cy="307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400" dirty="0">
                  <a:latin typeface="Palatino"/>
                  <a:cs typeface="Palatino"/>
                </a:rPr>
                <a:t>{+e, +</a:t>
              </a:r>
              <a:r>
                <a:rPr lang="en-US" sz="1400" dirty="0">
                  <a:solidFill>
                    <a:srgbClr val="FF0000"/>
                  </a:solidFill>
                  <a:latin typeface="Palatino"/>
                  <a:cs typeface="Palatino"/>
                </a:rPr>
                <a:t>e</a:t>
              </a:r>
              <a:r>
                <a:rPr lang="ja-JP" altLang="en-US" sz="14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400" dirty="0">
                  <a:latin typeface="Palatino"/>
                  <a:cs typeface="Palatino"/>
                </a:rPr>
                <a:t>}</a:t>
              </a:r>
              <a:endParaRPr lang="en-US" sz="1400" dirty="0">
                <a:latin typeface="Palatino"/>
                <a:cs typeface="Palatino"/>
              </a:endParaRPr>
            </a:p>
          </p:txBody>
        </p:sp>
      </p:grpSp>
      <p:sp>
        <p:nvSpPr>
          <p:cNvPr id="114" name="TextBox 121"/>
          <p:cNvSpPr txBox="1">
            <a:spLocks noChangeArrowheads="1"/>
          </p:cNvSpPr>
          <p:nvPr/>
        </p:nvSpPr>
        <p:spPr bwMode="auto">
          <a:xfrm>
            <a:off x="8915400" y="48117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Palatino"/>
                <a:cs typeface="Palatino"/>
              </a:rPr>
              <a:t>P(</a:t>
            </a:r>
            <a:r>
              <a:rPr lang="en-US" sz="1800" dirty="0">
                <a:solidFill>
                  <a:srgbClr val="FF0000"/>
                </a:solidFill>
                <a:latin typeface="Palatino"/>
                <a:cs typeface="Palatino"/>
              </a:rPr>
              <a:t>-e</a:t>
            </a:r>
            <a:r>
              <a:rPr lang="ja-JP" altLang="en-US" sz="1800" dirty="0">
                <a:solidFill>
                  <a:srgbClr val="FF0000"/>
                </a:solidFill>
                <a:latin typeface="Palatino"/>
                <a:cs typeface="Palatino"/>
              </a:rPr>
              <a:t>’</a:t>
            </a:r>
            <a:r>
              <a:rPr lang="en-US" altLang="ja-JP" sz="1800" dirty="0">
                <a:solidFill>
                  <a:srgbClr val="FF0000"/>
                </a:solidFill>
                <a:latin typeface="Palatino"/>
                <a:cs typeface="Palatino"/>
              </a:rPr>
              <a:t> </a:t>
            </a:r>
            <a:r>
              <a:rPr lang="en-US" altLang="ja-JP" sz="1800" dirty="0">
                <a:latin typeface="Palatino"/>
                <a:cs typeface="Palatino"/>
              </a:rPr>
              <a:t>| +e)</a:t>
            </a:r>
            <a:endParaRPr lang="en-US" sz="1800" dirty="0">
              <a:latin typeface="Palatino"/>
              <a:cs typeface="Palatino"/>
            </a:endParaRPr>
          </a:p>
        </p:txBody>
      </p:sp>
      <p:sp>
        <p:nvSpPr>
          <p:cNvPr id="116" name="TextBox 123"/>
          <p:cNvSpPr txBox="1">
            <a:spLocks noChangeArrowheads="1"/>
          </p:cNvSpPr>
          <p:nvPr/>
        </p:nvSpPr>
        <p:spPr bwMode="auto">
          <a:xfrm>
            <a:off x="9296400" y="5029200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Palatino"/>
                <a:cs typeface="Palatino"/>
              </a:rPr>
              <a:t>{+e, </a:t>
            </a:r>
            <a:r>
              <a:rPr lang="en-US" sz="1400" dirty="0">
                <a:solidFill>
                  <a:srgbClr val="FF0000"/>
                </a:solidFill>
                <a:latin typeface="Palatino"/>
                <a:cs typeface="Palatino"/>
              </a:rPr>
              <a:t>-e</a:t>
            </a:r>
            <a:r>
              <a:rPr lang="ja-JP" altLang="en-US" sz="1400" dirty="0">
                <a:solidFill>
                  <a:srgbClr val="FF0000"/>
                </a:solidFill>
                <a:latin typeface="Palatino"/>
                <a:cs typeface="Palatino"/>
              </a:rPr>
              <a:t>’</a:t>
            </a:r>
            <a:r>
              <a:rPr lang="en-US" altLang="ja-JP" sz="1400" dirty="0">
                <a:latin typeface="Palatino"/>
                <a:cs typeface="Palatino"/>
              </a:rPr>
              <a:t>}</a:t>
            </a:r>
            <a:endParaRPr lang="en-US" sz="1400" dirty="0">
              <a:latin typeface="Palatino"/>
              <a:cs typeface="Palatino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7696200" y="5181600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>
                <a:latin typeface="Palatino"/>
                <a:cs typeface="Palatino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2303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6" grpId="0"/>
      <p:bldP spid="1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VPI Properties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6781800" cy="503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Nonnegative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err="1">
                <a:ea typeface="ＭＳ Ｐゴシック" pitchFamily="34" charset="-128"/>
              </a:rPr>
              <a:t>Nonadditive</a:t>
            </a:r>
            <a:r>
              <a:rPr lang="en-US" sz="2800" dirty="0">
                <a:ea typeface="ＭＳ Ｐゴシック" pitchFamily="34" charset="-128"/>
              </a:rPr>
              <a:t> 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ea typeface="ＭＳ Ｐゴシック" pitchFamily="34" charset="-128"/>
              </a:rPr>
              <a:t>(think of observing </a:t>
            </a:r>
            <a:r>
              <a:rPr lang="en-US" sz="2400" dirty="0" err="1">
                <a:latin typeface="Calibri"/>
                <a:ea typeface="ＭＳ Ｐゴシック" pitchFamily="34" charset="-128"/>
              </a:rPr>
              <a:t>E</a:t>
            </a:r>
            <a:r>
              <a:rPr lang="en-US" sz="2400" baseline="-25000" dirty="0" err="1">
                <a:latin typeface="Calibri"/>
                <a:ea typeface="ＭＳ Ｐゴシック" pitchFamily="34" charset="-128"/>
              </a:rPr>
              <a:t>j</a:t>
            </a:r>
            <a:r>
              <a:rPr lang="en-US" sz="2400" dirty="0">
                <a:ea typeface="ＭＳ Ｐゴシック" pitchFamily="34" charset="-128"/>
              </a:rPr>
              <a:t> twice)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Order-independent</a:t>
            </a: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05475"/>
            <a:ext cx="68722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953000"/>
            <a:ext cx="2438400" cy="1625600"/>
          </a:xfrm>
          <a:prstGeom prst="rect">
            <a:avLst/>
          </a:prstGeom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56088"/>
            <a:ext cx="63023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5600"/>
            <a:ext cx="2397201" cy="1703275"/>
          </a:xfrm>
          <a:prstGeom prst="rect">
            <a:avLst/>
          </a:prstGeom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33829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371600"/>
            <a:ext cx="4114800" cy="12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Quick VPI Questions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6858000" cy="50292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soup of the day is either clam chowder or split pea, but you </a:t>
            </a:r>
            <a:r>
              <a:rPr lang="en-US" sz="2400" dirty="0" err="1">
                <a:ea typeface="ＭＳ Ｐゴシック" pitchFamily="34" charset="-128"/>
              </a:rPr>
              <a:t>wouldn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t order either one.  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the value of knowing which it is?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There are two kinds of plastic forks at a picnic.  One kind is slightly sturdier.  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the value of knowing which?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You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re playing the lottery.  The prize will be $0 or $100.  You can play any number between 1 and 100 (chance of winning is 1%).  What is the value of knowing the winning number?</a:t>
            </a: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219200"/>
            <a:ext cx="2674752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24200"/>
            <a:ext cx="2237802" cy="1827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029200"/>
            <a:ext cx="2438399" cy="13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2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663950"/>
            <a:ext cx="5715000" cy="318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VPI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1397001"/>
            <a:ext cx="6437307" cy="3860799"/>
          </a:xfrm>
        </p:spPr>
        <p:txBody>
          <a:bodyPr/>
          <a:lstStyle/>
          <a:p>
            <a:r>
              <a:rPr lang="en-US" sz="2400" dirty="0"/>
              <a:t>VPI(</a:t>
            </a:r>
            <a:r>
              <a:rPr lang="en-US" sz="2400" dirty="0" err="1"/>
              <a:t>OilLoc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VPI(Scout) ?</a:t>
            </a:r>
          </a:p>
          <a:p>
            <a:endParaRPr lang="en-US" sz="2400" dirty="0"/>
          </a:p>
          <a:p>
            <a:r>
              <a:rPr lang="en-US" sz="2400" dirty="0"/>
              <a:t>VPI(Scout | 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Generally: </a:t>
            </a:r>
          </a:p>
          <a:p>
            <a:pPr marL="457176" lvl="1" indent="0">
              <a:buNone/>
            </a:pPr>
            <a:r>
              <a:rPr lang="en-US" sz="2000" dirty="0"/>
              <a:t>If Parents(U)          Z   |   </a:t>
            </a:r>
            <a:r>
              <a:rPr lang="en-US" sz="2000" dirty="0" err="1"/>
              <a:t>CurrentEvidence</a:t>
            </a:r>
            <a:endParaRPr lang="en-US" sz="2000" dirty="0"/>
          </a:p>
          <a:p>
            <a:pPr marL="457176" lvl="1" indent="0">
              <a:buNone/>
            </a:pPr>
            <a:r>
              <a:rPr lang="en-US" sz="2000" dirty="0"/>
              <a:t>Then    VPI( Z | </a:t>
            </a:r>
            <a:r>
              <a:rPr lang="en-US" sz="2000" dirty="0" err="1"/>
              <a:t>CurrentEvidence</a:t>
            </a:r>
            <a:r>
              <a:rPr lang="en-US" sz="2000" dirty="0"/>
              <a:t>) = 0 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705600" y="1371600"/>
            <a:ext cx="2514600" cy="1412875"/>
            <a:chOff x="6400800" y="2046288"/>
            <a:chExt cx="2514600" cy="141287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OilLoc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DrillLoc</a:t>
              </a: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9" name="AutoShape 9"/>
            <p:cNvCxnSpPr>
              <a:cxnSpLocks noChangeShapeType="1"/>
              <a:stCxn id="7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AutoShape 10"/>
            <p:cNvCxnSpPr>
              <a:cxnSpLocks noChangeShapeType="1"/>
              <a:stCxn id="6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6172200" y="3352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Scouting</a:t>
            </a: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Report</a:t>
            </a:r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5410200" y="2209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Scout</a:t>
            </a:r>
          </a:p>
        </p:txBody>
      </p:sp>
      <p:cxnSp>
        <p:nvCxnSpPr>
          <p:cNvPr id="16" name="AutoShape 10"/>
          <p:cNvCxnSpPr>
            <a:cxnSpLocks noChangeShapeType="1"/>
            <a:stCxn id="6" idx="4"/>
            <a:endCxn id="14" idx="0"/>
          </p:cNvCxnSpPr>
          <p:nvPr/>
        </p:nvCxnSpPr>
        <p:spPr bwMode="auto">
          <a:xfrm flipH="1">
            <a:off x="6629400" y="2784475"/>
            <a:ext cx="6858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" name="AutoShape 10"/>
          <p:cNvCxnSpPr>
            <a:cxnSpLocks noChangeShapeType="1"/>
            <a:stCxn id="15" idx="4"/>
            <a:endCxn id="14" idx="0"/>
          </p:cNvCxnSpPr>
          <p:nvPr/>
        </p:nvCxnSpPr>
        <p:spPr bwMode="auto">
          <a:xfrm>
            <a:off x="5867400" y="2784475"/>
            <a:ext cx="7620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" name="Straight Connector 27"/>
          <p:cNvCxnSpPr/>
          <p:nvPr/>
        </p:nvCxnSpPr>
        <p:spPr>
          <a:xfrm>
            <a:off x="262128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9748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4600" y="6098733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4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Inference: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71800"/>
            <a:ext cx="8743039" cy="20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48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245459-5640-4B3E-8E06-6ECDFD47F70E}"/>
              </a:ext>
            </a:extLst>
          </p:cNvPr>
          <p:cNvSpPr txBox="1"/>
          <p:nvPr/>
        </p:nvSpPr>
        <p:spPr>
          <a:xfrm>
            <a:off x="496390" y="365760"/>
            <a:ext cx="111230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习题</a:t>
            </a:r>
            <a:r>
              <a:rPr lang="zh-CN" altLang="en-US" sz="2000" dirty="0"/>
              <a:t>：一辆车的车况可能有好（</a:t>
            </a:r>
            <a:r>
              <a:rPr lang="en-US" altLang="zh-CN" sz="2000" dirty="0"/>
              <a:t>Q=+q</a:t>
            </a:r>
            <a:r>
              <a:rPr lang="zh-CN" altLang="en-US" sz="2000" dirty="0"/>
              <a:t>）有坏（</a:t>
            </a:r>
            <a:r>
              <a:rPr lang="en-US" altLang="zh-CN" sz="2000" dirty="0"/>
              <a:t>Q=-q</a:t>
            </a:r>
            <a:r>
              <a:rPr lang="zh-CN" altLang="en-US" sz="2000" dirty="0"/>
              <a:t>），所以二手车收购员购买车前需要进行不同的测试（测试可能需要花费一定费用），然后依据不同的测试结果决定是否购买。假设一个收购员买车的时候时间只够进行一项测试（需花费</a:t>
            </a:r>
            <a:r>
              <a:rPr lang="en-US" altLang="zh-CN" sz="2000" dirty="0"/>
              <a:t>300</a:t>
            </a:r>
            <a:r>
              <a:rPr lang="zh-CN" altLang="en-US" sz="2000" dirty="0"/>
              <a:t>元），这项测试能够帮助他弄清楚车的车况。测试的结果可能是</a:t>
            </a:r>
            <a:r>
              <a:rPr lang="en-US" altLang="zh-CN" sz="2000" dirty="0"/>
              <a:t>T</a:t>
            </a:r>
            <a:r>
              <a:rPr lang="zh-CN" altLang="en-US" sz="2000" dirty="0"/>
              <a:t>：通过（</a:t>
            </a:r>
            <a:r>
              <a:rPr lang="en-US" altLang="zh-CN" sz="2000" dirty="0"/>
              <a:t>T=pass</a:t>
            </a:r>
            <a:r>
              <a:rPr lang="zh-CN" altLang="en-US" sz="2000" dirty="0"/>
              <a:t>）或没通过（</a:t>
            </a:r>
            <a:r>
              <a:rPr lang="en-US" altLang="zh-CN" sz="2000" dirty="0"/>
              <a:t>T=fail</a:t>
            </a:r>
            <a:r>
              <a:rPr lang="zh-CN" altLang="en-US" sz="2000" dirty="0"/>
              <a:t>）。一辆车</a:t>
            </a:r>
            <a:r>
              <a:rPr lang="en-US" altLang="zh-CN" sz="2000" dirty="0"/>
              <a:t>c</a:t>
            </a:r>
            <a:r>
              <a:rPr lang="zh-CN" altLang="en-US" sz="2000" dirty="0"/>
              <a:t>的。 价值是</a:t>
            </a:r>
            <a:r>
              <a:rPr lang="en-US" altLang="zh-CN" sz="2000" dirty="0"/>
              <a:t>1</a:t>
            </a:r>
            <a:r>
              <a:rPr lang="zh-CN" altLang="en-US" sz="2000" dirty="0"/>
              <a:t>万</a:t>
            </a:r>
            <a:r>
              <a:rPr lang="en-US" altLang="zh-CN" sz="2000" dirty="0"/>
              <a:t>5</a:t>
            </a:r>
            <a:r>
              <a:rPr lang="zh-CN" altLang="en-US" sz="2000" dirty="0"/>
              <a:t>千元，而如果车况好的市场价值是</a:t>
            </a:r>
            <a:r>
              <a:rPr lang="en-US" altLang="zh-CN" sz="2000" dirty="0"/>
              <a:t>2</a:t>
            </a:r>
            <a:r>
              <a:rPr lang="zh-CN" altLang="en-US" sz="2000" dirty="0"/>
              <a:t>万元，如果车况不好，需要花</a:t>
            </a:r>
            <a:r>
              <a:rPr lang="en-US" altLang="zh-CN" sz="2000" dirty="0"/>
              <a:t>7</a:t>
            </a:r>
            <a:r>
              <a:rPr lang="zh-CN" altLang="en-US" sz="2000" dirty="0"/>
              <a:t>千元修理费把车调整到好的车况。据估计，</a:t>
            </a:r>
            <a:r>
              <a:rPr lang="en-US" altLang="zh-CN" sz="2000" dirty="0"/>
              <a:t>c</a:t>
            </a:r>
            <a:r>
              <a:rPr lang="zh-CN" altLang="en-US" sz="2000" dirty="0"/>
              <a:t>车车况好的概率是</a:t>
            </a:r>
            <a:r>
              <a:rPr lang="en-US" altLang="zh-CN" sz="2000" dirty="0"/>
              <a:t>70%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AutoNum type="arabicPeriod"/>
            </a:pPr>
            <a:r>
              <a:rPr lang="zh-CN" altLang="en-US" sz="2000" dirty="0"/>
              <a:t>如果不做测试，买车</a:t>
            </a:r>
            <a:r>
              <a:rPr lang="en-US" altLang="zh-CN" sz="2000" dirty="0"/>
              <a:t>c</a:t>
            </a:r>
            <a:r>
              <a:rPr lang="zh-CN" altLang="en-US" sz="2000" dirty="0"/>
              <a:t>所期望得到的净收入是多少？</a:t>
            </a:r>
            <a:endParaRPr lang="en-US" altLang="zh-CN" sz="2000" dirty="0"/>
          </a:p>
          <a:p>
            <a:pPr marL="342900" indent="-342900">
              <a:buAutoNum type="arabicPeriod"/>
            </a:pPr>
            <a:r>
              <a:rPr lang="zh-CN" altLang="en-US" sz="2000" dirty="0"/>
              <a:t>假设测试结果的概率分布如下。</a:t>
            </a:r>
            <a:endParaRPr lang="en-US" altLang="zh-CN" sz="2000" dirty="0"/>
          </a:p>
          <a:p>
            <a:pPr lvl="2"/>
            <a:r>
              <a:rPr lang="en-US" altLang="zh-CN" sz="2000" dirty="0"/>
              <a:t>    P(T=pass | Q=+q) = 0.9</a:t>
            </a:r>
          </a:p>
          <a:p>
            <a:pPr lvl="2"/>
            <a:r>
              <a:rPr lang="en-US" altLang="zh-CN" sz="2000" dirty="0"/>
              <a:t>    P(T=pass | Q=-q) = 0.2</a:t>
            </a:r>
          </a:p>
          <a:p>
            <a:pPr lvl="2" indent="-914400"/>
            <a:r>
              <a:rPr lang="zh-CN" altLang="en-US" sz="2000" dirty="0"/>
              <a:t>     计算车辆通过</a:t>
            </a:r>
            <a:r>
              <a:rPr lang="en-US" altLang="zh-CN" sz="2000" dirty="0"/>
              <a:t>/</a:t>
            </a:r>
            <a:r>
              <a:rPr lang="zh-CN" altLang="en-US" sz="2000" dirty="0"/>
              <a:t>不通过检测的概率，以及测试后车况好坏的概率。</a:t>
            </a:r>
            <a:endParaRPr lang="en-US" altLang="zh-CN" sz="2000" dirty="0"/>
          </a:p>
          <a:p>
            <a:pPr lvl="2" indent="-914400"/>
            <a:r>
              <a:rPr lang="en-US" altLang="zh-CN" sz="2000" dirty="0"/>
              <a:t>3.</a:t>
            </a:r>
            <a:r>
              <a:rPr lang="zh-CN" altLang="en-US" sz="2000" dirty="0"/>
              <a:t>计算测试后的最优化方案，以及期望的收益。</a:t>
            </a:r>
            <a:endParaRPr lang="en-US" altLang="zh-CN" sz="2000" dirty="0"/>
          </a:p>
          <a:p>
            <a:pPr lvl="2" indent="-914400"/>
            <a:r>
              <a:rPr lang="en-US" altLang="zh-CN" sz="2000" dirty="0"/>
              <a:t>4.</a:t>
            </a:r>
            <a:r>
              <a:rPr lang="zh-CN" altLang="en-US" sz="2000"/>
              <a:t>计算测试的</a:t>
            </a:r>
            <a:r>
              <a:rPr lang="en-US" altLang="zh-CN" sz="2000"/>
              <a:t>VPI</a:t>
            </a:r>
            <a:r>
              <a:rPr lang="zh-CN" altLang="en-US" sz="2000" dirty="0"/>
              <a:t>，并决定是不是应该做测试。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42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6096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Sampling is a lot like repeated simulation</a:t>
            </a:r>
          </a:p>
          <a:p>
            <a:pPr lvl="5">
              <a:lnSpc>
                <a:spcPct val="9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Predicting the weather, basketball games, …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Basic idea</a:t>
            </a:r>
          </a:p>
          <a:p>
            <a:pPr lvl="3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Draw N samples from a sampling distribution S</a:t>
            </a:r>
          </a:p>
          <a:p>
            <a:pPr lvl="4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Compute an approximate posterior probability</a:t>
            </a:r>
          </a:p>
          <a:p>
            <a:pPr lvl="4">
              <a:lnSpc>
                <a:spcPct val="90000"/>
              </a:lnSpc>
            </a:pPr>
            <a:endParaRPr lang="en-US" sz="600" b="1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Show this converges to the true probability P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4302211"/>
            <a:ext cx="6231629" cy="256122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5600" y="1295400"/>
            <a:ext cx="5181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sample?</a:t>
            </a:r>
          </a:p>
          <a:p>
            <a:pPr lvl="5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Learning: get samples from a distribution you don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’t know</a:t>
            </a:r>
          </a:p>
          <a:p>
            <a:pPr lvl="5">
              <a:lnSpc>
                <a:spcPct val="90000"/>
              </a:lnSpc>
            </a:pPr>
            <a:endParaRPr lang="en-US" altLang="ja-JP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Inference: getting a sample is faster than computing the right answer (e.g. with variable elimination)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Sampling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152400" y="1397001"/>
            <a:ext cx="49530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Sampling from given distribution</a:t>
            </a:r>
          </a:p>
          <a:p>
            <a:pPr lvl="6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1: Get sample </a:t>
            </a:r>
            <a:r>
              <a:rPr lang="en-US" sz="2000" i="1" dirty="0"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from uniform distribution over [0, 1)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E.g. random() in python</a:t>
            </a:r>
          </a:p>
          <a:p>
            <a:pPr lvl="4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2: Convert this sample </a:t>
            </a:r>
            <a:r>
              <a:rPr lang="en-US" sz="2000" i="1" dirty="0"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into an outcome for the given distribution by having each outcome associated with a sub-interval of [0,1) with sub-interval size equal to probability of the outcome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0" y="1371600"/>
            <a:ext cx="4191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Example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000" dirty="0"/>
              <a:t>If random() returns </a:t>
            </a:r>
            <a:r>
              <a:rPr lang="en-US" sz="2000" i="1" dirty="0"/>
              <a:t>u</a:t>
            </a:r>
            <a:r>
              <a:rPr lang="en-US" sz="2000" dirty="0"/>
              <a:t> = 0.83, then our sample is </a:t>
            </a:r>
            <a:r>
              <a:rPr lang="en-US" sz="2000" i="1" dirty="0"/>
              <a:t>C</a:t>
            </a:r>
            <a:r>
              <a:rPr lang="en-US" sz="2000" dirty="0"/>
              <a:t> = blue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, after sampling 8 times:</a:t>
            </a:r>
            <a:endParaRPr lang="en-US" sz="2000" dirty="0">
              <a:ea typeface="ＭＳ Ｐゴシック" pitchFamily="34" charset="-128"/>
            </a:endParaRPr>
          </a:p>
          <a:p>
            <a:pPr lvl="6"/>
            <a:endParaRPr lang="en-US" sz="600" dirty="0">
              <a:ea typeface="ＭＳ Ｐゴシック" pitchFamily="34" charset="-12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715000" y="2209800"/>
          <a:ext cx="2514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P(C)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red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green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blue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4875" y="2819400"/>
            <a:ext cx="3514725" cy="11430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486400"/>
            <a:ext cx="4821156" cy="1129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 in 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3429000" y="1828799"/>
            <a:ext cx="5867400" cy="4297365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Prior Sampling</a:t>
            </a:r>
          </a:p>
          <a:p>
            <a:pPr lvl="5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Gibbs Sampling</a:t>
            </a: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2895600"/>
            <a:ext cx="12191997" cy="3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11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&#10;\mbox{VPI}(E_j,E_k|e) = \mbox{VPI}(E_j | e) + \mbox{VPI}(E_k | e, E_j)&#10;$}\\[10pt]&#10;\mat{$&#10;\phantom{\mbox{VPI}_{e}(E_j,E_k)} = \mbox{VPI}(E_k | e) + \mbox{VPI}(E_j | e, E_k)&#10;$}&#10;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9"/>
  <p:tag name="PICTUREFILESIZE" val="5611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_j,E_k | e) \neq \mbox{VPI}(E_j | e) + \mbox{VPI}(E_k | 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85"/>
  <p:tag name="PICTUREFILESIZE" val="2697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forall E',e : \mbox{VPI}(E'|e)\geq 0\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579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0 \leq u &lt; 0.6, &amp;\rightarrow C = red \\&#10;0.6  \leq u &lt;  0.7, &amp; \rightarrow C = green \\&#10;0.7  \leq u &lt; 1, &amp;  \rightarrow C = blue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3"/>
  <p:tag name="PICTUREFILESIZE" val="203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PS}(x_1\ldots x_n) = \prod_{i=1}^n P(x_i | \mbox{Parents}(X_i))&#10;    = P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22"/>
  <p:tag name="PICTUREFILESIZE" val="2862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_{PS}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7"/>
  <p:tag name="PICTUREFILESIZE" val="728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to{\rightarrow}&#10;\begin{eqnarray*}&#10;  \lim_{N\to\infty} \hat P(x_1,\ldots, x_n) &#10;      &amp; = &amp; \lim_{N\to\infty} N_{PS}(x_1,\ldots, x_n)/N \\&#10;      &amp; = &amp; S_{PS}(x_1,\ldots,x_n) \\&#10;      &amp; = &amp; P(x_1\ldots x_n)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70"/>
  <p:tag name="PICTUREFILESIZE" val="3995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 = 1.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243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3"/>
  <p:tag name="PICTUREFILESIZE" val="209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9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35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WS}({\bf z},{\bf e}) = \prod_{i= 1}^l P(z_i|\mbox{Parents}(Z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31"/>
  <p:tag name="PICTUREFILESIZE" val="221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w({\bf z},{\bf e}) = \prod_{i = 1}^m P(e_i | \mbox{Parents}(E_i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305"/>
  <p:tag name="PICTUREFILESIZE" val="3416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= P({\bf z}, {\bf e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89"/>
  <p:tag name="PICTUREFILESIZE" val="675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S | +c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796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C | +s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11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W | +s, +c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08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P(S | +c, +r,  -w) &amp; = \frac{P(S, +c, +r, -w)}{P(+c, +r, -w)} \\&#10;&amp; = \frac{P(S, +c, +r, -w)}{\sum_{s} P(s, +c, +r, -w) } \\&#10;&amp; = \frac{ P(+c) P(S | +c) P(+r | +c) P(-w | S, +r) } {\sum_s P(+c) P(s | +c) P(+r | +c) P(-w | s, +r)} \\&#10;&amp; = \frac{ P(+c) P(S | +c) P(+r | +c) P(-w | S, +r)}  {P(+c) P(+r | +c) \sum_s P(s | +c) P(-w | s, +r) } \\&#10;&amp; = \frac{P(S | +c) P(-w | S, +r) } {\sum_s P(s | +c) P(-w | s, +r) } 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9519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) = \sum_w P(w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44"/>
  <p:tag name="PICTUREFILESIZE" val="70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) = \sum_w P(w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38"/>
  <p:tag name="PICTUREFILESIZE" val="765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20 + 0.3 \cdot 70 = 3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5"/>
  <p:tag name="PICTUREFILESIZE" val="35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100 + 0.3 \cdot 0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6"/>
  <p:tag name="PICTUREFILESIZE" val="290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20 + 0.66 \cdot 70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404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100 + 0.66 \cdot 0 = 34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372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 | \mathrm{bad}) = \sum_w P(w | \mathrm{bad}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6"/>
  <p:tag name="PICTUREFILESIZE" val="881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good}) = \max_a \mbox{EU}(a | \mathrm{good}) = 9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81"/>
  <p:tag name="PICTUREFILESIZE" val="756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left( \sum_{e'} \, P(e'|e) \mbox{MEU}(e,e') \right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4"/>
  <p:tag name="PICTUREFILESIZE" val="5236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0.59 \cdot (95) + 0.41 \cdot (53) -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508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77.8 - 70 = 7.8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238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) = \max_{a} \sum_s \, P(s|e)\;U(s,a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48"/>
  <p:tag name="ORIGWIDTH" val="318"/>
  <p:tag name="PICTUREFILESIZE" val="3088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sum_{e'} P(e' | e) \mbox{MEU}(e,e'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0"/>
  <p:tag name="PICTUREFILESIZE" val="3186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62959</TotalTime>
  <Words>2896</Words>
  <Application>Microsoft Office PowerPoint</Application>
  <PresentationFormat>宽屏</PresentationFormat>
  <Paragraphs>833</Paragraphs>
  <Slides>50</Slides>
  <Notes>8</Notes>
  <HiddenSlides>1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ＭＳ Ｐゴシック</vt:lpstr>
      <vt:lpstr>Palatino</vt:lpstr>
      <vt:lpstr>Arial</vt:lpstr>
      <vt:lpstr>Calibri</vt:lpstr>
      <vt:lpstr>Symbol</vt:lpstr>
      <vt:lpstr>Times New Roman</vt:lpstr>
      <vt:lpstr>Wingdings</vt:lpstr>
      <vt:lpstr>dan-berkeley-nlp-v1</vt:lpstr>
      <vt:lpstr>Artificial Intelligence </vt:lpstr>
      <vt:lpstr>Bayes’ Net Representation</vt:lpstr>
      <vt:lpstr>Variable Elimination</vt:lpstr>
      <vt:lpstr>Worst Case Complexity?</vt:lpstr>
      <vt:lpstr>Approximate Inference: Sampling</vt:lpstr>
      <vt:lpstr>Sampling</vt:lpstr>
      <vt:lpstr>Sampling</vt:lpstr>
      <vt:lpstr>Sampling in Bayes’ Nets</vt:lpstr>
      <vt:lpstr>Prior Sampling</vt:lpstr>
      <vt:lpstr>Prior Sampling</vt:lpstr>
      <vt:lpstr>Prior Sampling</vt:lpstr>
      <vt:lpstr>Prior Sampling</vt:lpstr>
      <vt:lpstr>Example</vt:lpstr>
      <vt:lpstr>Rejection Sampling</vt:lpstr>
      <vt:lpstr>Rejection Sampling</vt:lpstr>
      <vt:lpstr>Rejection Sampling</vt:lpstr>
      <vt:lpstr>Likelihood Weighting</vt:lpstr>
      <vt:lpstr>Likelihood Weighting</vt:lpstr>
      <vt:lpstr>Likelihood Weighting</vt:lpstr>
      <vt:lpstr>Likelihood Weighting</vt:lpstr>
      <vt:lpstr>Likelihood Weighting</vt:lpstr>
      <vt:lpstr>Likelihood Weighting</vt:lpstr>
      <vt:lpstr>Gibbs Sampling *</vt:lpstr>
      <vt:lpstr>Gibbs Sampling *</vt:lpstr>
      <vt:lpstr>Gibbs Sampling Example: P( S | +r) *</vt:lpstr>
      <vt:lpstr>Efficient Resampling of One Variable *</vt:lpstr>
      <vt:lpstr>Bayes’ Net Sampling Summary</vt:lpstr>
      <vt:lpstr>Further Reading on Gibbs Sampling*</vt:lpstr>
      <vt:lpstr>Markov Chain Monte Carlo*</vt:lpstr>
      <vt:lpstr>Artificial Intelligence </vt:lpstr>
      <vt:lpstr>Video of Demo Ghostbuster – No probability</vt:lpstr>
      <vt:lpstr>Video of Demo Ghostbusters with Probability</vt:lpstr>
      <vt:lpstr>Decision Networks</vt:lpstr>
      <vt:lpstr>Decision Networks</vt:lpstr>
      <vt:lpstr>Decision Networks</vt:lpstr>
      <vt:lpstr>Decision Networks</vt:lpstr>
      <vt:lpstr>Maximum Expected Utility</vt:lpstr>
      <vt:lpstr>Decisions as Outcome Trees</vt:lpstr>
      <vt:lpstr>Maximum Expected Utility</vt:lpstr>
      <vt:lpstr>Maximum Expected Utility</vt:lpstr>
      <vt:lpstr>Decisions as Outcome Trees</vt:lpstr>
      <vt:lpstr>Ghostbusters Decision Network</vt:lpstr>
      <vt:lpstr>Value of Information</vt:lpstr>
      <vt:lpstr>Value of Information</vt:lpstr>
      <vt:lpstr>Value of Perfect Information</vt:lpstr>
      <vt:lpstr>Value of Information</vt:lpstr>
      <vt:lpstr>VPI Properties</vt:lpstr>
      <vt:lpstr>Quick VPI Questions</vt:lpstr>
      <vt:lpstr>VPI Question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李钦策</cp:lastModifiedBy>
  <cp:revision>3708</cp:revision>
  <cp:lastPrinted>2014-03-20T18:55:09Z</cp:lastPrinted>
  <dcterms:created xsi:type="dcterms:W3CDTF">2004-08-27T04:16:05Z</dcterms:created>
  <dcterms:modified xsi:type="dcterms:W3CDTF">2021-10-11T02:01:23Z</dcterms:modified>
</cp:coreProperties>
</file>